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0"/>
  </p:notesMasterIdLst>
  <p:sldIdLst>
    <p:sldId id="256" r:id="rId2"/>
    <p:sldId id="264" r:id="rId3"/>
    <p:sldId id="258" r:id="rId4"/>
    <p:sldId id="259"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7" r:id="rId27"/>
    <p:sldId id="286"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3" r:id="rId63"/>
    <p:sldId id="322" r:id="rId64"/>
    <p:sldId id="324" r:id="rId65"/>
    <p:sldId id="325" r:id="rId66"/>
    <p:sldId id="326" r:id="rId67"/>
    <p:sldId id="327" r:id="rId68"/>
    <p:sldId id="328" r:id="rId69"/>
  </p:sldIdLst>
  <p:sldSz cx="18288000" cy="10287000"/>
  <p:notesSz cx="6858000" cy="9144000"/>
  <p:embeddedFontLst>
    <p:embeddedFont>
      <p:font typeface="Calibri" panose="020F0502020204030204" pitchFamily="34" charset="0"/>
      <p:regular r:id="rId71"/>
      <p:bold r:id="rId72"/>
      <p:italic r:id="rId73"/>
      <p:boldItalic r:id="rId74"/>
    </p:embeddedFont>
    <p:embeddedFont>
      <p:font typeface="Montserrat Light" pitchFamily="2" charset="77"/>
      <p:regular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85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26" autoAdjust="0"/>
  </p:normalViewPr>
  <p:slideViewPr>
    <p:cSldViewPr>
      <p:cViewPr varScale="1">
        <p:scale>
          <a:sx n="80" d="100"/>
          <a:sy n="80" d="100"/>
        </p:scale>
        <p:origin x="816"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ly Tansley" userId="c867fc1c-7fcc-4789-b8eb-f959a0e7134f" providerId="ADAL" clId="{524B3CF6-223F-544D-B711-DE5BBA6DAB23}"/>
    <pc:docChg chg="modSld">
      <pc:chgData name="Sally Tansley" userId="c867fc1c-7fcc-4789-b8eb-f959a0e7134f" providerId="ADAL" clId="{524B3CF6-223F-544D-B711-DE5BBA6DAB23}" dt="2021-01-28T04:29:03.376" v="19" actId="20577"/>
      <pc:docMkLst>
        <pc:docMk/>
      </pc:docMkLst>
      <pc:sldChg chg="modSp mod">
        <pc:chgData name="Sally Tansley" userId="c867fc1c-7fcc-4789-b8eb-f959a0e7134f" providerId="ADAL" clId="{524B3CF6-223F-544D-B711-DE5BBA6DAB23}" dt="2021-01-28T04:28:57.875" v="18" actId="20577"/>
        <pc:sldMkLst>
          <pc:docMk/>
          <pc:sldMk cId="2354397463" sldId="292"/>
        </pc:sldMkLst>
        <pc:spChg chg="mod">
          <ac:chgData name="Sally Tansley" userId="c867fc1c-7fcc-4789-b8eb-f959a0e7134f" providerId="ADAL" clId="{524B3CF6-223F-544D-B711-DE5BBA6DAB23}" dt="2021-01-28T04:28:57.875" v="18" actId="20577"/>
          <ac:spMkLst>
            <pc:docMk/>
            <pc:sldMk cId="2354397463" sldId="292"/>
            <ac:spMk id="4" creationId="{00000000-0000-0000-0000-000000000000}"/>
          </ac:spMkLst>
        </pc:spChg>
      </pc:sldChg>
      <pc:sldChg chg="modSp mod">
        <pc:chgData name="Sally Tansley" userId="c867fc1c-7fcc-4789-b8eb-f959a0e7134f" providerId="ADAL" clId="{524B3CF6-223F-544D-B711-DE5BBA6DAB23}" dt="2021-01-28T04:29:03.376" v="19" actId="20577"/>
        <pc:sldMkLst>
          <pc:docMk/>
          <pc:sldMk cId="2882261859" sldId="296"/>
        </pc:sldMkLst>
        <pc:spChg chg="mod">
          <ac:chgData name="Sally Tansley" userId="c867fc1c-7fcc-4789-b8eb-f959a0e7134f" providerId="ADAL" clId="{524B3CF6-223F-544D-B711-DE5BBA6DAB23}" dt="2021-01-28T04:29:03.376" v="19" actId="20577"/>
          <ac:spMkLst>
            <pc:docMk/>
            <pc:sldMk cId="2882261859" sldId="296"/>
            <ac:spMk id="4" creationId="{00000000-0000-0000-0000-000000000000}"/>
          </ac:spMkLst>
        </pc:spChg>
      </pc:sldChg>
      <pc:sldChg chg="modNotesTx">
        <pc:chgData name="Sally Tansley" userId="c867fc1c-7fcc-4789-b8eb-f959a0e7134f" providerId="ADAL" clId="{524B3CF6-223F-544D-B711-DE5BBA6DAB23}" dt="2021-01-28T04:28:52.530" v="17" actId="20577"/>
        <pc:sldMkLst>
          <pc:docMk/>
          <pc:sldMk cId="616829970" sldId="31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30B3E1-491F-4DE8-A825-66E9E1A4E861}" type="datetimeFigureOut">
              <a:rPr lang="en-AU" smtClean="0"/>
              <a:t>28/1/21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039F7C-6B36-476B-B1D0-27733B12A66A}" type="slidenum">
              <a:rPr lang="en-AU" smtClean="0"/>
              <a:t>‹#›</a:t>
            </a:fld>
            <a:endParaRPr lang="en-AU"/>
          </a:p>
        </p:txBody>
      </p:sp>
    </p:spTree>
    <p:extLst>
      <p:ext uri="{BB962C8B-B14F-4D97-AF65-F5344CB8AC3E}">
        <p14:creationId xmlns:p14="http://schemas.microsoft.com/office/powerpoint/2010/main" val="333897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2</a:t>
            </a:fld>
            <a:endParaRPr lang="en-AU"/>
          </a:p>
        </p:txBody>
      </p:sp>
    </p:spTree>
    <p:extLst>
      <p:ext uri="{BB962C8B-B14F-4D97-AF65-F5344CB8AC3E}">
        <p14:creationId xmlns:p14="http://schemas.microsoft.com/office/powerpoint/2010/main" val="359310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17</a:t>
            </a:fld>
            <a:endParaRPr lang="en-AU"/>
          </a:p>
        </p:txBody>
      </p:sp>
    </p:spTree>
    <p:extLst>
      <p:ext uri="{BB962C8B-B14F-4D97-AF65-F5344CB8AC3E}">
        <p14:creationId xmlns:p14="http://schemas.microsoft.com/office/powerpoint/2010/main" val="1540606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18</a:t>
            </a:fld>
            <a:endParaRPr lang="en-AU"/>
          </a:p>
        </p:txBody>
      </p:sp>
    </p:spTree>
    <p:extLst>
      <p:ext uri="{BB962C8B-B14F-4D97-AF65-F5344CB8AC3E}">
        <p14:creationId xmlns:p14="http://schemas.microsoft.com/office/powerpoint/2010/main" val="399610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19</a:t>
            </a:fld>
            <a:endParaRPr lang="en-AU"/>
          </a:p>
        </p:txBody>
      </p:sp>
    </p:spTree>
    <p:extLst>
      <p:ext uri="{BB962C8B-B14F-4D97-AF65-F5344CB8AC3E}">
        <p14:creationId xmlns:p14="http://schemas.microsoft.com/office/powerpoint/2010/main" val="499837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20</a:t>
            </a:fld>
            <a:endParaRPr lang="en-AU"/>
          </a:p>
        </p:txBody>
      </p:sp>
    </p:spTree>
    <p:extLst>
      <p:ext uri="{BB962C8B-B14F-4D97-AF65-F5344CB8AC3E}">
        <p14:creationId xmlns:p14="http://schemas.microsoft.com/office/powerpoint/2010/main" val="966119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22</a:t>
            </a:fld>
            <a:endParaRPr lang="en-AU"/>
          </a:p>
        </p:txBody>
      </p:sp>
    </p:spTree>
    <p:extLst>
      <p:ext uri="{BB962C8B-B14F-4D97-AF65-F5344CB8AC3E}">
        <p14:creationId xmlns:p14="http://schemas.microsoft.com/office/powerpoint/2010/main" val="2532400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23</a:t>
            </a:fld>
            <a:endParaRPr lang="en-AU"/>
          </a:p>
        </p:txBody>
      </p:sp>
    </p:spTree>
    <p:extLst>
      <p:ext uri="{BB962C8B-B14F-4D97-AF65-F5344CB8AC3E}">
        <p14:creationId xmlns:p14="http://schemas.microsoft.com/office/powerpoint/2010/main" val="3402436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25</a:t>
            </a:fld>
            <a:endParaRPr lang="en-AU"/>
          </a:p>
        </p:txBody>
      </p:sp>
    </p:spTree>
    <p:extLst>
      <p:ext uri="{BB962C8B-B14F-4D97-AF65-F5344CB8AC3E}">
        <p14:creationId xmlns:p14="http://schemas.microsoft.com/office/powerpoint/2010/main" val="3466648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Note to trainer: This activity is the start of a number of activities that take the learner step by step through a decision-making framework to critically assess a process, generate solutions and then communicate those solutions. The work done in this activity will form the basis of the next “develop” activity.</a:t>
            </a:r>
            <a:r>
              <a:rPr lang="en-AU" dirty="0">
                <a:effectLst/>
              </a:rPr>
              <a:t> </a:t>
            </a:r>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29</a:t>
            </a:fld>
            <a:endParaRPr lang="en-AU"/>
          </a:p>
        </p:txBody>
      </p:sp>
    </p:spTree>
    <p:extLst>
      <p:ext uri="{BB962C8B-B14F-4D97-AF65-F5344CB8AC3E}">
        <p14:creationId xmlns:p14="http://schemas.microsoft.com/office/powerpoint/2010/main" val="3798514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31</a:t>
            </a:fld>
            <a:endParaRPr lang="en-AU"/>
          </a:p>
        </p:txBody>
      </p:sp>
    </p:spTree>
    <p:extLst>
      <p:ext uri="{BB962C8B-B14F-4D97-AF65-F5344CB8AC3E}">
        <p14:creationId xmlns:p14="http://schemas.microsoft.com/office/powerpoint/2010/main" val="1862700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32</a:t>
            </a:fld>
            <a:endParaRPr lang="en-AU"/>
          </a:p>
        </p:txBody>
      </p:sp>
    </p:spTree>
    <p:extLst>
      <p:ext uri="{BB962C8B-B14F-4D97-AF65-F5344CB8AC3E}">
        <p14:creationId xmlns:p14="http://schemas.microsoft.com/office/powerpoint/2010/main" val="539265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4</a:t>
            </a:fld>
            <a:endParaRPr lang="en-AU"/>
          </a:p>
        </p:txBody>
      </p:sp>
    </p:spTree>
    <p:extLst>
      <p:ext uri="{BB962C8B-B14F-4D97-AF65-F5344CB8AC3E}">
        <p14:creationId xmlns:p14="http://schemas.microsoft.com/office/powerpoint/2010/main" val="453689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34</a:t>
            </a:fld>
            <a:endParaRPr lang="en-AU"/>
          </a:p>
        </p:txBody>
      </p:sp>
    </p:spTree>
    <p:extLst>
      <p:ext uri="{BB962C8B-B14F-4D97-AF65-F5344CB8AC3E}">
        <p14:creationId xmlns:p14="http://schemas.microsoft.com/office/powerpoint/2010/main" val="419013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35</a:t>
            </a:fld>
            <a:endParaRPr lang="en-AU"/>
          </a:p>
        </p:txBody>
      </p:sp>
    </p:spTree>
    <p:extLst>
      <p:ext uri="{BB962C8B-B14F-4D97-AF65-F5344CB8AC3E}">
        <p14:creationId xmlns:p14="http://schemas.microsoft.com/office/powerpoint/2010/main" val="2369624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36</a:t>
            </a:fld>
            <a:endParaRPr lang="en-AU"/>
          </a:p>
        </p:txBody>
      </p:sp>
    </p:spTree>
    <p:extLst>
      <p:ext uri="{BB962C8B-B14F-4D97-AF65-F5344CB8AC3E}">
        <p14:creationId xmlns:p14="http://schemas.microsoft.com/office/powerpoint/2010/main" val="2872428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37</a:t>
            </a:fld>
            <a:endParaRPr lang="en-AU"/>
          </a:p>
        </p:txBody>
      </p:sp>
    </p:spTree>
    <p:extLst>
      <p:ext uri="{BB962C8B-B14F-4D97-AF65-F5344CB8AC3E}">
        <p14:creationId xmlns:p14="http://schemas.microsoft.com/office/powerpoint/2010/main" val="3862579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39</a:t>
            </a:fld>
            <a:endParaRPr lang="en-AU"/>
          </a:p>
        </p:txBody>
      </p:sp>
    </p:spTree>
    <p:extLst>
      <p:ext uri="{BB962C8B-B14F-4D97-AF65-F5344CB8AC3E}">
        <p14:creationId xmlns:p14="http://schemas.microsoft.com/office/powerpoint/2010/main" val="3886973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40</a:t>
            </a:fld>
            <a:endParaRPr lang="en-AU"/>
          </a:p>
        </p:txBody>
      </p:sp>
    </p:spTree>
    <p:extLst>
      <p:ext uri="{BB962C8B-B14F-4D97-AF65-F5344CB8AC3E}">
        <p14:creationId xmlns:p14="http://schemas.microsoft.com/office/powerpoint/2010/main" val="281798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41</a:t>
            </a:fld>
            <a:endParaRPr lang="en-AU"/>
          </a:p>
        </p:txBody>
      </p:sp>
    </p:spTree>
    <p:extLst>
      <p:ext uri="{BB962C8B-B14F-4D97-AF65-F5344CB8AC3E}">
        <p14:creationId xmlns:p14="http://schemas.microsoft.com/office/powerpoint/2010/main" val="25381980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42</a:t>
            </a:fld>
            <a:endParaRPr lang="en-AU"/>
          </a:p>
        </p:txBody>
      </p:sp>
    </p:spTree>
    <p:extLst>
      <p:ext uri="{BB962C8B-B14F-4D97-AF65-F5344CB8AC3E}">
        <p14:creationId xmlns:p14="http://schemas.microsoft.com/office/powerpoint/2010/main" val="4713258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44</a:t>
            </a:fld>
            <a:endParaRPr lang="en-AU"/>
          </a:p>
        </p:txBody>
      </p:sp>
    </p:spTree>
    <p:extLst>
      <p:ext uri="{BB962C8B-B14F-4D97-AF65-F5344CB8AC3E}">
        <p14:creationId xmlns:p14="http://schemas.microsoft.com/office/powerpoint/2010/main" val="4085028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45</a:t>
            </a:fld>
            <a:endParaRPr lang="en-AU"/>
          </a:p>
        </p:txBody>
      </p:sp>
    </p:spTree>
    <p:extLst>
      <p:ext uri="{BB962C8B-B14F-4D97-AF65-F5344CB8AC3E}">
        <p14:creationId xmlns:p14="http://schemas.microsoft.com/office/powerpoint/2010/main" val="556590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6</a:t>
            </a:fld>
            <a:endParaRPr lang="en-AU"/>
          </a:p>
        </p:txBody>
      </p:sp>
    </p:spTree>
    <p:extLst>
      <p:ext uri="{BB962C8B-B14F-4D97-AF65-F5344CB8AC3E}">
        <p14:creationId xmlns:p14="http://schemas.microsoft.com/office/powerpoint/2010/main" val="26814314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47</a:t>
            </a:fld>
            <a:endParaRPr lang="en-AU"/>
          </a:p>
        </p:txBody>
      </p:sp>
    </p:spTree>
    <p:extLst>
      <p:ext uri="{BB962C8B-B14F-4D97-AF65-F5344CB8AC3E}">
        <p14:creationId xmlns:p14="http://schemas.microsoft.com/office/powerpoint/2010/main" val="1114289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48</a:t>
            </a:fld>
            <a:endParaRPr lang="en-AU"/>
          </a:p>
        </p:txBody>
      </p:sp>
    </p:spTree>
    <p:extLst>
      <p:ext uri="{BB962C8B-B14F-4D97-AF65-F5344CB8AC3E}">
        <p14:creationId xmlns:p14="http://schemas.microsoft.com/office/powerpoint/2010/main" val="12117683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49</a:t>
            </a:fld>
            <a:endParaRPr lang="en-AU"/>
          </a:p>
        </p:txBody>
      </p:sp>
    </p:spTree>
    <p:extLst>
      <p:ext uri="{BB962C8B-B14F-4D97-AF65-F5344CB8AC3E}">
        <p14:creationId xmlns:p14="http://schemas.microsoft.com/office/powerpoint/2010/main" val="303537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50</a:t>
            </a:fld>
            <a:endParaRPr lang="en-AU"/>
          </a:p>
        </p:txBody>
      </p:sp>
    </p:spTree>
    <p:extLst>
      <p:ext uri="{BB962C8B-B14F-4D97-AF65-F5344CB8AC3E}">
        <p14:creationId xmlns:p14="http://schemas.microsoft.com/office/powerpoint/2010/main" val="1079908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52</a:t>
            </a:fld>
            <a:endParaRPr lang="en-AU"/>
          </a:p>
        </p:txBody>
      </p:sp>
    </p:spTree>
    <p:extLst>
      <p:ext uri="{BB962C8B-B14F-4D97-AF65-F5344CB8AC3E}">
        <p14:creationId xmlns:p14="http://schemas.microsoft.com/office/powerpoint/2010/main" val="3670791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54</a:t>
            </a:fld>
            <a:endParaRPr lang="en-AU"/>
          </a:p>
        </p:txBody>
      </p:sp>
    </p:spTree>
    <p:extLst>
      <p:ext uri="{BB962C8B-B14F-4D97-AF65-F5344CB8AC3E}">
        <p14:creationId xmlns:p14="http://schemas.microsoft.com/office/powerpoint/2010/main" val="3924529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Note to trainer: This activity can be done in pairs, small groups or as a whole group. It may suit the dynamic better to choose a problem for the brainstorm, rather than asking the group to suggest one.</a:t>
            </a:r>
            <a:r>
              <a:rPr lang="en-AU" dirty="0">
                <a:effectLst/>
              </a:rPr>
              <a:t> </a:t>
            </a:r>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55</a:t>
            </a:fld>
            <a:endParaRPr lang="en-AU"/>
          </a:p>
        </p:txBody>
      </p:sp>
    </p:spTree>
    <p:extLst>
      <p:ext uri="{BB962C8B-B14F-4D97-AF65-F5344CB8AC3E}">
        <p14:creationId xmlns:p14="http://schemas.microsoft.com/office/powerpoint/2010/main" val="29303952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56</a:t>
            </a:fld>
            <a:endParaRPr lang="en-AU"/>
          </a:p>
        </p:txBody>
      </p:sp>
    </p:spTree>
    <p:extLst>
      <p:ext uri="{BB962C8B-B14F-4D97-AF65-F5344CB8AC3E}">
        <p14:creationId xmlns:p14="http://schemas.microsoft.com/office/powerpoint/2010/main" val="2796153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57</a:t>
            </a:fld>
            <a:endParaRPr lang="en-AU"/>
          </a:p>
        </p:txBody>
      </p:sp>
    </p:spTree>
    <p:extLst>
      <p:ext uri="{BB962C8B-B14F-4D97-AF65-F5344CB8AC3E}">
        <p14:creationId xmlns:p14="http://schemas.microsoft.com/office/powerpoint/2010/main" val="19928681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59</a:t>
            </a:fld>
            <a:endParaRPr lang="en-AU"/>
          </a:p>
        </p:txBody>
      </p:sp>
    </p:spTree>
    <p:extLst>
      <p:ext uri="{BB962C8B-B14F-4D97-AF65-F5344CB8AC3E}">
        <p14:creationId xmlns:p14="http://schemas.microsoft.com/office/powerpoint/2010/main" val="3229671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7</a:t>
            </a:fld>
            <a:endParaRPr lang="en-AU"/>
          </a:p>
        </p:txBody>
      </p:sp>
    </p:spTree>
    <p:extLst>
      <p:ext uri="{BB962C8B-B14F-4D97-AF65-F5344CB8AC3E}">
        <p14:creationId xmlns:p14="http://schemas.microsoft.com/office/powerpoint/2010/main" val="22245195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60</a:t>
            </a:fld>
            <a:endParaRPr lang="en-AU"/>
          </a:p>
        </p:txBody>
      </p:sp>
    </p:spTree>
    <p:extLst>
      <p:ext uri="{BB962C8B-B14F-4D97-AF65-F5344CB8AC3E}">
        <p14:creationId xmlns:p14="http://schemas.microsoft.com/office/powerpoint/2010/main" val="3854095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63</a:t>
            </a:fld>
            <a:endParaRPr lang="en-AU"/>
          </a:p>
        </p:txBody>
      </p:sp>
    </p:spTree>
    <p:extLst>
      <p:ext uri="{BB962C8B-B14F-4D97-AF65-F5344CB8AC3E}">
        <p14:creationId xmlns:p14="http://schemas.microsoft.com/office/powerpoint/2010/main" val="8133402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64</a:t>
            </a:fld>
            <a:endParaRPr lang="en-AU"/>
          </a:p>
        </p:txBody>
      </p:sp>
    </p:spTree>
    <p:extLst>
      <p:ext uri="{BB962C8B-B14F-4D97-AF65-F5344CB8AC3E}">
        <p14:creationId xmlns:p14="http://schemas.microsoft.com/office/powerpoint/2010/main" val="36109510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66</a:t>
            </a:fld>
            <a:endParaRPr lang="en-AU"/>
          </a:p>
        </p:txBody>
      </p:sp>
    </p:spTree>
    <p:extLst>
      <p:ext uri="{BB962C8B-B14F-4D97-AF65-F5344CB8AC3E}">
        <p14:creationId xmlns:p14="http://schemas.microsoft.com/office/powerpoint/2010/main" val="5830126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67</a:t>
            </a:fld>
            <a:endParaRPr lang="en-AU"/>
          </a:p>
        </p:txBody>
      </p:sp>
    </p:spTree>
    <p:extLst>
      <p:ext uri="{BB962C8B-B14F-4D97-AF65-F5344CB8AC3E}">
        <p14:creationId xmlns:p14="http://schemas.microsoft.com/office/powerpoint/2010/main" val="40125614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Note to trainer: Encourage students to be creative in how they create their summary – video, mind map, bullet points, cartoon etc.</a:t>
            </a:r>
            <a:r>
              <a:rPr lang="en-AU" dirty="0">
                <a:effectLst/>
              </a:rPr>
              <a:t> </a:t>
            </a:r>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68</a:t>
            </a:fld>
            <a:endParaRPr lang="en-AU"/>
          </a:p>
        </p:txBody>
      </p:sp>
    </p:spTree>
    <p:extLst>
      <p:ext uri="{BB962C8B-B14F-4D97-AF65-F5344CB8AC3E}">
        <p14:creationId xmlns:p14="http://schemas.microsoft.com/office/powerpoint/2010/main" val="2653327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8</a:t>
            </a:fld>
            <a:endParaRPr lang="en-AU"/>
          </a:p>
        </p:txBody>
      </p:sp>
    </p:spTree>
    <p:extLst>
      <p:ext uri="{BB962C8B-B14F-4D97-AF65-F5344CB8AC3E}">
        <p14:creationId xmlns:p14="http://schemas.microsoft.com/office/powerpoint/2010/main" val="4101186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10</a:t>
            </a:fld>
            <a:endParaRPr lang="en-AU"/>
          </a:p>
        </p:txBody>
      </p:sp>
    </p:spTree>
    <p:extLst>
      <p:ext uri="{BB962C8B-B14F-4D97-AF65-F5344CB8AC3E}">
        <p14:creationId xmlns:p14="http://schemas.microsoft.com/office/powerpoint/2010/main" val="2678916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11</a:t>
            </a:fld>
            <a:endParaRPr lang="en-AU"/>
          </a:p>
        </p:txBody>
      </p:sp>
    </p:spTree>
    <p:extLst>
      <p:ext uri="{BB962C8B-B14F-4D97-AF65-F5344CB8AC3E}">
        <p14:creationId xmlns:p14="http://schemas.microsoft.com/office/powerpoint/2010/main" val="3482007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13</a:t>
            </a:fld>
            <a:endParaRPr lang="en-AU"/>
          </a:p>
        </p:txBody>
      </p:sp>
    </p:spTree>
    <p:extLst>
      <p:ext uri="{BB962C8B-B14F-4D97-AF65-F5344CB8AC3E}">
        <p14:creationId xmlns:p14="http://schemas.microsoft.com/office/powerpoint/2010/main" val="2532246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9039F7C-6B36-476B-B1D0-27733B12A66A}" type="slidenum">
              <a:rPr lang="en-AU" smtClean="0"/>
              <a:t>15</a:t>
            </a:fld>
            <a:endParaRPr lang="en-AU"/>
          </a:p>
        </p:txBody>
      </p:sp>
    </p:spTree>
    <p:extLst>
      <p:ext uri="{BB962C8B-B14F-4D97-AF65-F5344CB8AC3E}">
        <p14:creationId xmlns:p14="http://schemas.microsoft.com/office/powerpoint/2010/main" val="3893109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1BD78BD-796B-4BF5-9352-FDB8F694BDD8}" type="datetime1">
              <a:rPr lang="en-US" smtClean="0"/>
              <a:t>1/28/21</a:t>
            </a:fld>
            <a:endParaRPr lang="en-US"/>
          </a:p>
        </p:txBody>
      </p:sp>
      <p:sp>
        <p:nvSpPr>
          <p:cNvPr id="5" name="Footer Placeholder 4"/>
          <p:cNvSpPr>
            <a:spLocks noGrp="1"/>
          </p:cNvSpPr>
          <p:nvPr>
            <p:ph type="ftr" sz="quarter" idx="11"/>
          </p:nvPr>
        </p:nvSpPr>
        <p:spPr/>
        <p:txBody>
          <a:bodyPr/>
          <a:lstStyle/>
          <a:p>
            <a:r>
              <a:rPr lang="en-US"/>
              <a:t>Unit code Unit title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648A6B-8545-4E52-A3BC-AD823A5E0488}" type="datetime1">
              <a:rPr lang="en-US" smtClean="0"/>
              <a:t>1/28/21</a:t>
            </a:fld>
            <a:endParaRPr lang="en-US"/>
          </a:p>
        </p:txBody>
      </p:sp>
      <p:sp>
        <p:nvSpPr>
          <p:cNvPr id="5" name="Footer Placeholder 4"/>
          <p:cNvSpPr>
            <a:spLocks noGrp="1"/>
          </p:cNvSpPr>
          <p:nvPr>
            <p:ph type="ftr" sz="quarter" idx="11"/>
          </p:nvPr>
        </p:nvSpPr>
        <p:spPr/>
        <p:txBody>
          <a:bodyPr/>
          <a:lstStyle/>
          <a:p>
            <a:r>
              <a:rPr lang="en-US"/>
              <a:t>Unit code Unit title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31B2BB-BE6D-4712-A22A-AC737EAAB597}" type="datetime1">
              <a:rPr lang="en-US" smtClean="0"/>
              <a:t>1/28/21</a:t>
            </a:fld>
            <a:endParaRPr lang="en-US"/>
          </a:p>
        </p:txBody>
      </p:sp>
      <p:sp>
        <p:nvSpPr>
          <p:cNvPr id="5" name="Footer Placeholder 4"/>
          <p:cNvSpPr>
            <a:spLocks noGrp="1"/>
          </p:cNvSpPr>
          <p:nvPr>
            <p:ph type="ftr" sz="quarter" idx="11"/>
          </p:nvPr>
        </p:nvSpPr>
        <p:spPr/>
        <p:txBody>
          <a:bodyPr/>
          <a:lstStyle/>
          <a:p>
            <a:r>
              <a:rPr lang="en-US"/>
              <a:t>Unit code Unit title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CC0374-7323-4899-A285-30D4680251FF}" type="datetime1">
              <a:rPr lang="en-US" smtClean="0"/>
              <a:t>1/28/21</a:t>
            </a:fld>
            <a:endParaRPr lang="en-US"/>
          </a:p>
        </p:txBody>
      </p:sp>
      <p:sp>
        <p:nvSpPr>
          <p:cNvPr id="5" name="Footer Placeholder 4"/>
          <p:cNvSpPr>
            <a:spLocks noGrp="1"/>
          </p:cNvSpPr>
          <p:nvPr>
            <p:ph type="ftr" sz="quarter" idx="11"/>
          </p:nvPr>
        </p:nvSpPr>
        <p:spPr/>
        <p:txBody>
          <a:bodyPr/>
          <a:lstStyle/>
          <a:p>
            <a:r>
              <a:rPr lang="en-US"/>
              <a:t>Unit code Unit title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74B2E7-0883-48F9-A2AE-E62B73A2CD8A}" type="datetime1">
              <a:rPr lang="en-US" smtClean="0"/>
              <a:t>1/28/21</a:t>
            </a:fld>
            <a:endParaRPr lang="en-US"/>
          </a:p>
        </p:txBody>
      </p:sp>
      <p:sp>
        <p:nvSpPr>
          <p:cNvPr id="5" name="Footer Placeholder 4"/>
          <p:cNvSpPr>
            <a:spLocks noGrp="1"/>
          </p:cNvSpPr>
          <p:nvPr>
            <p:ph type="ftr" sz="quarter" idx="11"/>
          </p:nvPr>
        </p:nvSpPr>
        <p:spPr/>
        <p:txBody>
          <a:bodyPr/>
          <a:lstStyle/>
          <a:p>
            <a:r>
              <a:rPr lang="en-US"/>
              <a:t>Unit code Unit title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C75A4A-B286-41D1-8DC5-255BBBA32973}" type="datetime1">
              <a:rPr lang="en-US" smtClean="0"/>
              <a:t>1/28/21</a:t>
            </a:fld>
            <a:endParaRPr lang="en-US"/>
          </a:p>
        </p:txBody>
      </p:sp>
      <p:sp>
        <p:nvSpPr>
          <p:cNvPr id="6" name="Footer Placeholder 5"/>
          <p:cNvSpPr>
            <a:spLocks noGrp="1"/>
          </p:cNvSpPr>
          <p:nvPr>
            <p:ph type="ftr" sz="quarter" idx="11"/>
          </p:nvPr>
        </p:nvSpPr>
        <p:spPr/>
        <p:txBody>
          <a:bodyPr/>
          <a:lstStyle/>
          <a:p>
            <a:r>
              <a:rPr lang="en-US"/>
              <a:t>Unit code Unit title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15A523-D0F7-40EF-A1C3-17B333BFBA64}" type="datetime1">
              <a:rPr lang="en-US" smtClean="0"/>
              <a:t>1/28/21</a:t>
            </a:fld>
            <a:endParaRPr lang="en-US"/>
          </a:p>
        </p:txBody>
      </p:sp>
      <p:sp>
        <p:nvSpPr>
          <p:cNvPr id="8" name="Footer Placeholder 7"/>
          <p:cNvSpPr>
            <a:spLocks noGrp="1"/>
          </p:cNvSpPr>
          <p:nvPr>
            <p:ph type="ftr" sz="quarter" idx="11"/>
          </p:nvPr>
        </p:nvSpPr>
        <p:spPr/>
        <p:txBody>
          <a:bodyPr/>
          <a:lstStyle/>
          <a:p>
            <a:r>
              <a:rPr lang="en-US"/>
              <a:t>Unit code Unit title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0EC1C6-123F-405D-B9C1-3B5F2BC493E7}" type="datetime1">
              <a:rPr lang="en-US" smtClean="0"/>
              <a:t>1/28/21</a:t>
            </a:fld>
            <a:endParaRPr lang="en-US"/>
          </a:p>
        </p:txBody>
      </p:sp>
      <p:sp>
        <p:nvSpPr>
          <p:cNvPr id="4" name="Footer Placeholder 3"/>
          <p:cNvSpPr>
            <a:spLocks noGrp="1"/>
          </p:cNvSpPr>
          <p:nvPr>
            <p:ph type="ftr" sz="quarter" idx="11"/>
          </p:nvPr>
        </p:nvSpPr>
        <p:spPr/>
        <p:txBody>
          <a:bodyPr/>
          <a:lstStyle/>
          <a:p>
            <a:r>
              <a:rPr lang="en-US"/>
              <a:t>Unit code Unit title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4B230-936C-4B14-9C23-DC5BFEFFC0E3}" type="datetime1">
              <a:rPr lang="en-US" smtClean="0"/>
              <a:t>1/28/21</a:t>
            </a:fld>
            <a:endParaRPr lang="en-US"/>
          </a:p>
        </p:txBody>
      </p:sp>
      <p:sp>
        <p:nvSpPr>
          <p:cNvPr id="3" name="Footer Placeholder 2"/>
          <p:cNvSpPr>
            <a:spLocks noGrp="1"/>
          </p:cNvSpPr>
          <p:nvPr>
            <p:ph type="ftr" sz="quarter" idx="11"/>
          </p:nvPr>
        </p:nvSpPr>
        <p:spPr/>
        <p:txBody>
          <a:bodyPr/>
          <a:lstStyle/>
          <a:p>
            <a:r>
              <a:rPr lang="en-US"/>
              <a:t>Unit code Unit title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75079D-DBB9-4D0D-96E8-FA0D521E7DD6}" type="datetime1">
              <a:rPr lang="en-US" smtClean="0"/>
              <a:t>1/28/21</a:t>
            </a:fld>
            <a:endParaRPr lang="en-US"/>
          </a:p>
        </p:txBody>
      </p:sp>
      <p:sp>
        <p:nvSpPr>
          <p:cNvPr id="6" name="Footer Placeholder 5"/>
          <p:cNvSpPr>
            <a:spLocks noGrp="1"/>
          </p:cNvSpPr>
          <p:nvPr>
            <p:ph type="ftr" sz="quarter" idx="11"/>
          </p:nvPr>
        </p:nvSpPr>
        <p:spPr/>
        <p:txBody>
          <a:bodyPr/>
          <a:lstStyle/>
          <a:p>
            <a:r>
              <a:rPr lang="en-US"/>
              <a:t>Unit code Unit title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784028-E257-4309-A47A-A16337C13BB6}" type="datetime1">
              <a:rPr lang="en-US" smtClean="0"/>
              <a:t>1/28/21</a:t>
            </a:fld>
            <a:endParaRPr lang="en-US"/>
          </a:p>
        </p:txBody>
      </p:sp>
      <p:sp>
        <p:nvSpPr>
          <p:cNvPr id="6" name="Footer Placeholder 5"/>
          <p:cNvSpPr>
            <a:spLocks noGrp="1"/>
          </p:cNvSpPr>
          <p:nvPr>
            <p:ph type="ftr" sz="quarter" idx="11"/>
          </p:nvPr>
        </p:nvSpPr>
        <p:spPr/>
        <p:txBody>
          <a:bodyPr/>
          <a:lstStyle/>
          <a:p>
            <a:r>
              <a:rPr lang="en-US"/>
              <a:t>Unit code Unit title </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6FB01-A7E7-41C8-A8AA-BDABEF389F1E}" type="datetime1">
              <a:rPr lang="en-US" smtClean="0"/>
              <a:t>1/28/21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Unit code Unit title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insightassessment.com/blog/18-examples-of-using-critical-thinking-in-business"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credentials.deakin.edu.au/4-examples-of-critical-thinking-that-show-its-importanc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forbes.com/sites/bernardmarr/2019/04/29/the-10-vital-skills-you-will-need-for-the-future-of-work/#2c8dfe4a3f5b"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kaCIycmx8NA"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www.tdsa.org.au/wp-content/uploads/2016/03/Qld-Govt-Ombudsman-Good-Decision-making-Guide.pdf"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3.xml.rels><?xml version="1.0" encoding="UTF-8" standalone="yes"?>
<Relationships xmlns="http://schemas.openxmlformats.org/package/2006/relationships"><Relationship Id="rId3" Type="http://schemas.openxmlformats.org/officeDocument/2006/relationships/hyperlink" Target="https://www.publicdomainpictures.net/en/view-image.php?image=238047&amp;picture=problem-solved" TargetMode="External"/><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www.mindtools.com/pages/article/newTMC_5W.htm"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8.xml.rels><?xml version="1.0" encoding="UTF-8" standalone="yes"?>
<Relationships xmlns="http://schemas.openxmlformats.org/package/2006/relationships"><Relationship Id="rId3" Type="http://schemas.openxmlformats.org/officeDocument/2006/relationships/hyperlink" Target="https://pixabay.com/en/information-info-message-embassy-1015298/" TargetMode="External"/><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hyperlink" Target="https://www.legislation.gov.au/Details/C2017C00328"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www.ag.gov.au/sites/default/files/2020-03/best-practice-guide-2-natural-justice.pdf"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time_continue=122&amp;v=HnJ1bqXUnIM&amp;feature=emb_logo"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hub.highspeedtraining.co.uk/feedback-in-the-workplace/"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blNWDCjDcQ"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8136093"/>
            <a:ext cx="18288000" cy="2150907"/>
          </a:xfrm>
          <a:prstGeom prst="rect">
            <a:avLst/>
          </a:prstGeom>
          <a:solidFill>
            <a:schemeClr val="bg1"/>
          </a:solidFill>
        </p:spPr>
      </p:sp>
      <p:sp>
        <p:nvSpPr>
          <p:cNvPr id="3" name="TextBox 3"/>
          <p:cNvSpPr txBox="1"/>
          <p:nvPr/>
        </p:nvSpPr>
        <p:spPr>
          <a:xfrm>
            <a:off x="1028700" y="1798927"/>
            <a:ext cx="7120939" cy="925382"/>
          </a:xfrm>
          <a:prstGeom prst="rect">
            <a:avLst/>
          </a:prstGeom>
        </p:spPr>
        <p:txBody>
          <a:bodyPr lIns="0" tIns="0" rIns="0" bIns="0" rtlCol="0" anchor="t">
            <a:spAutoFit/>
          </a:bodyPr>
          <a:lstStyle/>
          <a:p>
            <a:pPr>
              <a:lnSpc>
                <a:spcPts val="7800"/>
              </a:lnSpc>
            </a:pPr>
            <a:r>
              <a:rPr lang="en-US" sz="6000" b="1" spc="1000" dirty="0">
                <a:solidFill>
                  <a:schemeClr val="bg1"/>
                </a:solidFill>
                <a:latin typeface="Arial" panose="020B0604020202020204" pitchFamily="34" charset="0"/>
                <a:cs typeface="Arial" panose="020B0604020202020204" pitchFamily="34" charset="0"/>
              </a:rPr>
              <a:t>BSBCRT411</a:t>
            </a:r>
          </a:p>
        </p:txBody>
      </p:sp>
      <p:grpSp>
        <p:nvGrpSpPr>
          <p:cNvPr id="4" name="Group 4"/>
          <p:cNvGrpSpPr/>
          <p:nvPr/>
        </p:nvGrpSpPr>
        <p:grpSpPr>
          <a:xfrm>
            <a:off x="1028700" y="876300"/>
            <a:ext cx="17590875" cy="227806"/>
            <a:chOff x="0" y="-24217"/>
            <a:chExt cx="23454501" cy="303741"/>
          </a:xfrm>
          <a:solidFill>
            <a:schemeClr val="bg1"/>
          </a:solidFill>
        </p:grpSpPr>
        <p:sp>
          <p:nvSpPr>
            <p:cNvPr id="5" name="AutoShape 5"/>
            <p:cNvSpPr/>
            <p:nvPr/>
          </p:nvSpPr>
          <p:spPr>
            <a:xfrm>
              <a:off x="0" y="125899"/>
              <a:ext cx="23454501" cy="27726"/>
            </a:xfrm>
            <a:prstGeom prst="rect">
              <a:avLst/>
            </a:prstGeom>
            <a:grpFill/>
          </p:spPr>
        </p:sp>
        <p:sp>
          <p:nvSpPr>
            <p:cNvPr id="6" name="AutoShape 6"/>
            <p:cNvSpPr/>
            <p:nvPr/>
          </p:nvSpPr>
          <p:spPr>
            <a:xfrm>
              <a:off x="0" y="-24217"/>
              <a:ext cx="292033" cy="279523"/>
            </a:xfrm>
            <a:prstGeom prst="rect">
              <a:avLst/>
            </a:prstGeom>
            <a:grpFill/>
          </p:spPr>
        </p:sp>
        <p:sp>
          <p:nvSpPr>
            <p:cNvPr id="7" name="AutoShape 7"/>
            <p:cNvSpPr/>
            <p:nvPr/>
          </p:nvSpPr>
          <p:spPr>
            <a:xfrm>
              <a:off x="7770499" y="0"/>
              <a:ext cx="292033" cy="279524"/>
            </a:xfrm>
            <a:prstGeom prst="rect">
              <a:avLst/>
            </a:prstGeom>
            <a:grpFill/>
          </p:spPr>
        </p:sp>
        <p:sp>
          <p:nvSpPr>
            <p:cNvPr id="8" name="AutoShape 8"/>
            <p:cNvSpPr/>
            <p:nvPr/>
          </p:nvSpPr>
          <p:spPr>
            <a:xfrm>
              <a:off x="15540998" y="0"/>
              <a:ext cx="292033" cy="279524"/>
            </a:xfrm>
            <a:prstGeom prst="rect">
              <a:avLst/>
            </a:prstGeom>
            <a:grpFill/>
          </p:spPr>
        </p:sp>
      </p:grpSp>
      <p:sp>
        <p:nvSpPr>
          <p:cNvPr id="10" name="TextBox 10"/>
          <p:cNvSpPr txBox="1"/>
          <p:nvPr/>
        </p:nvSpPr>
        <p:spPr>
          <a:xfrm>
            <a:off x="2494756" y="3568509"/>
            <a:ext cx="14421644" cy="1604670"/>
          </a:xfrm>
          <a:prstGeom prst="rect">
            <a:avLst/>
          </a:prstGeom>
        </p:spPr>
        <p:txBody>
          <a:bodyPr wrap="square" lIns="0" tIns="0" rIns="0" bIns="0" rtlCol="0" anchor="t">
            <a:spAutoFit/>
          </a:bodyPr>
          <a:lstStyle/>
          <a:p>
            <a:pPr>
              <a:lnSpc>
                <a:spcPts val="6475"/>
              </a:lnSpc>
            </a:pPr>
            <a:r>
              <a:rPr lang="en-US" sz="5000" spc="747" dirty="0">
                <a:solidFill>
                  <a:schemeClr val="bg1"/>
                </a:solidFill>
                <a:latin typeface="Arial" panose="020B0604020202020204" pitchFamily="34" charset="0"/>
                <a:cs typeface="Arial" panose="020B0604020202020204" pitchFamily="34" charset="0"/>
              </a:rPr>
              <a:t>Apply critical thinking to work practices</a:t>
            </a:r>
          </a:p>
        </p:txBody>
      </p:sp>
      <p:pic>
        <p:nvPicPr>
          <p:cNvPr id="11" name="Picture 10">
            <a:extLst>
              <a:ext uri="{FF2B5EF4-FFF2-40B4-BE49-F238E27FC236}">
                <a16:creationId xmlns:a16="http://schemas.microsoft.com/office/drawing/2014/main" id="{38EC9042-AD4C-42D9-9240-D92484BFC09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68400" y="8628574"/>
            <a:ext cx="3657600" cy="11659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4136773"/>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READ</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Read the following blog posts that list examples of where critical thinking can be used in the workplace.</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Blog 1: </a:t>
            </a:r>
            <a:r>
              <a:rPr lang="en-US" sz="3000" spc="25" dirty="0">
                <a:solidFill>
                  <a:schemeClr val="bg1"/>
                </a:solidFill>
                <a:latin typeface="Arial" panose="020B0604020202020204" pitchFamily="34" charset="0"/>
                <a:cs typeface="Arial" panose="020B0604020202020204" pitchFamily="34" charset="0"/>
                <a:hlinkClick r:id="rId3"/>
              </a:rPr>
              <a:t>https://www.insightassessment.com/blog/18-examples-of-using-critical-thinking-in-business</a:t>
            </a:r>
            <a:r>
              <a:rPr lang="en-US" sz="3000" spc="25" dirty="0">
                <a:solidFill>
                  <a:schemeClr val="bg1"/>
                </a:solidFill>
                <a:latin typeface="Arial" panose="020B0604020202020204" pitchFamily="34" charset="0"/>
                <a:cs typeface="Arial" panose="020B0604020202020204" pitchFamily="34" charset="0"/>
              </a:rPr>
              <a:t> </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Blog 2: </a:t>
            </a:r>
            <a:r>
              <a:rPr lang="en-US" sz="3000" spc="25" dirty="0">
                <a:solidFill>
                  <a:schemeClr val="bg1"/>
                </a:solidFill>
                <a:latin typeface="Arial" panose="020B0604020202020204" pitchFamily="34" charset="0"/>
                <a:cs typeface="Arial" panose="020B0604020202020204" pitchFamily="34" charset="0"/>
                <a:hlinkClick r:id="rId4"/>
              </a:rPr>
              <a:t>https://credentials.deakin.edu.au/4-examples-of-critical-thinking-that-show-its-importance/</a:t>
            </a:r>
            <a:r>
              <a:rPr lang="en-US" sz="3000" spc="25" dirty="0">
                <a:solidFill>
                  <a:schemeClr val="bg1"/>
                </a:solidFill>
                <a:latin typeface="Arial" panose="020B0604020202020204" pitchFamily="34" charset="0"/>
                <a:cs typeface="Arial" panose="020B0604020202020204" pitchFamily="34" charset="0"/>
              </a:rPr>
              <a:t> </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10</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9" name="TextBox 3">
            <a:extLst>
              <a:ext uri="{FF2B5EF4-FFF2-40B4-BE49-F238E27FC236}">
                <a16:creationId xmlns:a16="http://schemas.microsoft.com/office/drawing/2014/main" id="{EAAB1AC1-1237-464D-B37A-B4E19F5DDE8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1: Critical thinking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185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2403991"/>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BRAINSTORM</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Brainstorm specific examples of decisions or problems in your workplaces (or industries of interest) where critical thinking can be used. </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Discuss and compare your ideas in a group.</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11</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9" name="TextBox 3">
            <a:extLst>
              <a:ext uri="{FF2B5EF4-FFF2-40B4-BE49-F238E27FC236}">
                <a16:creationId xmlns:a16="http://schemas.microsoft.com/office/drawing/2014/main" id="{EAAB1AC1-1237-464D-B37A-B4E19F5DDE8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1: Critical thinking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3675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03551" y="8746411"/>
            <a:ext cx="11716295" cy="717197"/>
          </a:xfrm>
          <a:prstGeom prst="rect">
            <a:avLst/>
          </a:prstGeom>
        </p:spPr>
        <p:txBody>
          <a:bodyPr lIns="0" tIns="0" rIns="0" bIns="0" rtlCol="0" anchor="t">
            <a:spAutoFit/>
          </a:bodyPr>
          <a:lstStyle/>
          <a:p>
            <a:pPr algn="r">
              <a:lnSpc>
                <a:spcPts val="5759"/>
              </a:lnSpc>
            </a:pPr>
            <a:r>
              <a:rPr lang="en-US" sz="4800" spc="192" dirty="0">
                <a:solidFill>
                  <a:srgbClr val="F4F8F3"/>
                </a:solidFill>
                <a:latin typeface="Montserrat Light"/>
              </a:rPr>
              <a:t>Topic 1: Insert topic title </a:t>
            </a:r>
          </a:p>
        </p:txBody>
      </p:sp>
      <p:grpSp>
        <p:nvGrpSpPr>
          <p:cNvPr id="5" name="Group 5"/>
          <p:cNvGrpSpPr/>
          <p:nvPr/>
        </p:nvGrpSpPr>
        <p:grpSpPr>
          <a:xfrm>
            <a:off x="1028700" y="446788"/>
            <a:ext cx="17244000" cy="220040"/>
            <a:chOff x="0" y="0"/>
            <a:chExt cx="23454501" cy="293386"/>
          </a:xfrm>
        </p:grpSpPr>
        <p:sp>
          <p:nvSpPr>
            <p:cNvPr id="6" name="AutoShape 6"/>
            <p:cNvSpPr/>
            <p:nvPr/>
          </p:nvSpPr>
          <p:spPr>
            <a:xfrm>
              <a:off x="0" y="125899"/>
              <a:ext cx="23454501" cy="27726"/>
            </a:xfrm>
            <a:prstGeom prst="rect">
              <a:avLst/>
            </a:prstGeom>
            <a:solidFill>
              <a:srgbClr val="31859C"/>
            </a:solidFill>
          </p:spPr>
        </p:sp>
        <p:sp>
          <p:nvSpPr>
            <p:cNvPr id="7" name="AutoShape 7"/>
            <p:cNvSpPr/>
            <p:nvPr/>
          </p:nvSpPr>
          <p:spPr>
            <a:xfrm>
              <a:off x="0" y="13863"/>
              <a:ext cx="292033" cy="279524"/>
            </a:xfrm>
            <a:prstGeom prst="rect">
              <a:avLst/>
            </a:prstGeom>
            <a:solidFill>
              <a:srgbClr val="31859C"/>
            </a:solidFill>
          </p:spPr>
        </p:sp>
        <p:sp>
          <p:nvSpPr>
            <p:cNvPr id="8" name="AutoShape 8"/>
            <p:cNvSpPr/>
            <p:nvPr/>
          </p:nvSpPr>
          <p:spPr>
            <a:xfrm>
              <a:off x="7770499" y="0"/>
              <a:ext cx="292033" cy="279524"/>
            </a:xfrm>
            <a:prstGeom prst="rect">
              <a:avLst/>
            </a:prstGeom>
            <a:solidFill>
              <a:srgbClr val="31859C"/>
            </a:solidFill>
          </p:spPr>
        </p:sp>
        <p:sp>
          <p:nvSpPr>
            <p:cNvPr id="9" name="AutoShape 9"/>
            <p:cNvSpPr/>
            <p:nvPr/>
          </p:nvSpPr>
          <p:spPr>
            <a:xfrm>
              <a:off x="15540998" y="0"/>
              <a:ext cx="292033" cy="279524"/>
            </a:xfrm>
            <a:prstGeom prst="rect">
              <a:avLst/>
            </a:prstGeom>
            <a:solidFill>
              <a:srgbClr val="31859C"/>
            </a:solidFill>
          </p:spPr>
        </p:sp>
      </p:grpSp>
      <p:sp>
        <p:nvSpPr>
          <p:cNvPr id="12" name="AutoShape 2">
            <a:extLst>
              <a:ext uri="{FF2B5EF4-FFF2-40B4-BE49-F238E27FC236}">
                <a16:creationId xmlns:a16="http://schemas.microsoft.com/office/drawing/2014/main" id="{54B605DE-63C5-4B19-89D4-FD69EFF21B44}"/>
              </a:ext>
            </a:extLst>
          </p:cNvPr>
          <p:cNvSpPr/>
          <p:nvPr/>
        </p:nvSpPr>
        <p:spPr>
          <a:xfrm>
            <a:off x="0" y="7886700"/>
            <a:ext cx="18288000" cy="1621070"/>
          </a:xfrm>
          <a:prstGeom prst="rect">
            <a:avLst/>
          </a:prstGeom>
          <a:solidFill>
            <a:srgbClr val="31859C"/>
          </a:solidFill>
        </p:spPr>
      </p:sp>
      <p:sp>
        <p:nvSpPr>
          <p:cNvPr id="13" name="TextBox 3">
            <a:extLst>
              <a:ext uri="{FF2B5EF4-FFF2-40B4-BE49-F238E27FC236}">
                <a16:creationId xmlns:a16="http://schemas.microsoft.com/office/drawing/2014/main" id="{A31A0CE9-BF08-435F-8682-EFAE4D36D39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chemeClr val="bg1"/>
                </a:solidFill>
                <a:latin typeface="Arial" panose="020B0604020202020204" pitchFamily="34" charset="0"/>
                <a:cs typeface="Arial" panose="020B0604020202020204" pitchFamily="34" charset="0"/>
              </a:rPr>
              <a:t>Topic 1: Critical thinking</a:t>
            </a:r>
          </a:p>
        </p:txBody>
      </p:sp>
      <p:sp>
        <p:nvSpPr>
          <p:cNvPr id="17" name="TextBox 4">
            <a:extLst>
              <a:ext uri="{FF2B5EF4-FFF2-40B4-BE49-F238E27FC236}">
                <a16:creationId xmlns:a16="http://schemas.microsoft.com/office/drawing/2014/main" id="{EAC90A64-36BA-4EF5-BA95-DA478EAEA9E6}"/>
              </a:ext>
            </a:extLst>
          </p:cNvPr>
          <p:cNvSpPr txBox="1"/>
          <p:nvPr/>
        </p:nvSpPr>
        <p:spPr>
          <a:xfrm>
            <a:off x="1028700" y="1676834"/>
            <a:ext cx="12687300" cy="2776401"/>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5" dirty="0">
                <a:solidFill>
                  <a:srgbClr val="31859C"/>
                </a:solidFill>
                <a:latin typeface="Arial" panose="020B0604020202020204" pitchFamily="34" charset="0"/>
                <a:cs typeface="Arial" panose="020B0604020202020204" pitchFamily="34" charset="0"/>
              </a:rPr>
              <a:t>CRITICAL THINKING IN THE WORKPLACE</a:t>
            </a:r>
          </a:p>
          <a:p>
            <a:pPr>
              <a:lnSpc>
                <a:spcPct val="114000"/>
              </a:lnSpc>
              <a:spcBef>
                <a:spcPts val="600"/>
              </a:spcBef>
              <a:spcAft>
                <a:spcPts val="600"/>
              </a:spcAft>
            </a:pPr>
            <a:r>
              <a:rPr lang="en-US" sz="3000" spc="25" dirty="0">
                <a:solidFill>
                  <a:srgbClr val="31859C"/>
                </a:solidFill>
                <a:latin typeface="Arial" panose="020B0604020202020204" pitchFamily="34" charset="0"/>
                <a:cs typeface="Arial" panose="020B0604020202020204" pitchFamily="34" charset="0"/>
              </a:rPr>
              <a:t>Being consistent, deliberate and systematic is key to thinking critically at work. No matter what your role is or the size of your problem or decision, you can apply some or all of the aspects of critical thinking as you do your job. </a:t>
            </a:r>
          </a:p>
        </p:txBody>
      </p:sp>
      <p:sp>
        <p:nvSpPr>
          <p:cNvPr id="19" name="Footer Placeholder 9">
            <a:extLst>
              <a:ext uri="{FF2B5EF4-FFF2-40B4-BE49-F238E27FC236}">
                <a16:creationId xmlns:a16="http://schemas.microsoft.com/office/drawing/2014/main" id="{6685C03C-D3A1-47F0-8257-B6B05AB85E7D}"/>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5BC0C534-ADAF-D84D-81C8-2A1D2405EFB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12</a:t>
            </a:fld>
            <a:endParaRPr lang="en-US" b="1" dirty="0">
              <a:solidFill>
                <a:srgbClr val="31859C"/>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926D74E0-C97E-4B4E-A4B8-E4672C22C44F}"/>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15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2986651"/>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READ</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If you’re interested in what the other vital skills are for future jobs, take a look at the article link below. </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Article: </a:t>
            </a:r>
            <a:r>
              <a:rPr lang="en-US" sz="3000" spc="25" dirty="0">
                <a:solidFill>
                  <a:schemeClr val="bg1"/>
                </a:solidFill>
                <a:latin typeface="Arial" panose="020B0604020202020204" pitchFamily="34" charset="0"/>
                <a:cs typeface="Arial" panose="020B0604020202020204" pitchFamily="34" charset="0"/>
                <a:hlinkClick r:id="rId3"/>
              </a:rPr>
              <a:t>https://www.forbes.com/sites/bernardmarr/2019/04/29/the-10-vital-skills-you-will-need-for-the-future-of-work/#2c8dfe4a3f5b</a:t>
            </a:r>
            <a:r>
              <a:rPr lang="en-US" sz="3000" spc="25" dirty="0">
                <a:solidFill>
                  <a:schemeClr val="bg1"/>
                </a:solidFill>
                <a:latin typeface="Arial" panose="020B0604020202020204" pitchFamily="34" charset="0"/>
                <a:cs typeface="Arial" panose="020B0604020202020204" pitchFamily="34" charset="0"/>
              </a:rPr>
              <a:t> </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13</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9" name="TextBox 3">
            <a:extLst>
              <a:ext uri="{FF2B5EF4-FFF2-40B4-BE49-F238E27FC236}">
                <a16:creationId xmlns:a16="http://schemas.microsoft.com/office/drawing/2014/main" id="{EAAB1AC1-1237-464D-B37A-B4E19F5DDE8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1: Critical thinking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0216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03551" y="8746411"/>
            <a:ext cx="11716295" cy="717197"/>
          </a:xfrm>
          <a:prstGeom prst="rect">
            <a:avLst/>
          </a:prstGeom>
        </p:spPr>
        <p:txBody>
          <a:bodyPr lIns="0" tIns="0" rIns="0" bIns="0" rtlCol="0" anchor="t">
            <a:spAutoFit/>
          </a:bodyPr>
          <a:lstStyle/>
          <a:p>
            <a:pPr algn="r">
              <a:lnSpc>
                <a:spcPts val="5759"/>
              </a:lnSpc>
            </a:pPr>
            <a:r>
              <a:rPr lang="en-US" sz="4800" spc="192" dirty="0">
                <a:solidFill>
                  <a:srgbClr val="F4F8F3"/>
                </a:solidFill>
                <a:latin typeface="Montserrat Light"/>
              </a:rPr>
              <a:t>Topic 1: Insert topic title </a:t>
            </a:r>
          </a:p>
        </p:txBody>
      </p:sp>
      <p:grpSp>
        <p:nvGrpSpPr>
          <p:cNvPr id="5" name="Group 5"/>
          <p:cNvGrpSpPr/>
          <p:nvPr/>
        </p:nvGrpSpPr>
        <p:grpSpPr>
          <a:xfrm>
            <a:off x="1028700" y="446788"/>
            <a:ext cx="17244000" cy="220040"/>
            <a:chOff x="0" y="0"/>
            <a:chExt cx="23454501" cy="293386"/>
          </a:xfrm>
        </p:grpSpPr>
        <p:sp>
          <p:nvSpPr>
            <p:cNvPr id="6" name="AutoShape 6"/>
            <p:cNvSpPr/>
            <p:nvPr/>
          </p:nvSpPr>
          <p:spPr>
            <a:xfrm>
              <a:off x="0" y="125899"/>
              <a:ext cx="23454501" cy="27726"/>
            </a:xfrm>
            <a:prstGeom prst="rect">
              <a:avLst/>
            </a:prstGeom>
            <a:solidFill>
              <a:srgbClr val="31859C"/>
            </a:solidFill>
          </p:spPr>
        </p:sp>
        <p:sp>
          <p:nvSpPr>
            <p:cNvPr id="7" name="AutoShape 7"/>
            <p:cNvSpPr/>
            <p:nvPr/>
          </p:nvSpPr>
          <p:spPr>
            <a:xfrm>
              <a:off x="0" y="13863"/>
              <a:ext cx="292033" cy="279524"/>
            </a:xfrm>
            <a:prstGeom prst="rect">
              <a:avLst/>
            </a:prstGeom>
            <a:solidFill>
              <a:srgbClr val="31859C"/>
            </a:solidFill>
          </p:spPr>
        </p:sp>
        <p:sp>
          <p:nvSpPr>
            <p:cNvPr id="8" name="AutoShape 8"/>
            <p:cNvSpPr/>
            <p:nvPr/>
          </p:nvSpPr>
          <p:spPr>
            <a:xfrm>
              <a:off x="7770499" y="0"/>
              <a:ext cx="292033" cy="279524"/>
            </a:xfrm>
            <a:prstGeom prst="rect">
              <a:avLst/>
            </a:prstGeom>
            <a:solidFill>
              <a:srgbClr val="31859C"/>
            </a:solidFill>
          </p:spPr>
        </p:sp>
        <p:sp>
          <p:nvSpPr>
            <p:cNvPr id="9" name="AutoShape 9"/>
            <p:cNvSpPr/>
            <p:nvPr/>
          </p:nvSpPr>
          <p:spPr>
            <a:xfrm>
              <a:off x="15540998" y="0"/>
              <a:ext cx="292033" cy="279524"/>
            </a:xfrm>
            <a:prstGeom prst="rect">
              <a:avLst/>
            </a:prstGeom>
            <a:solidFill>
              <a:srgbClr val="31859C"/>
            </a:solidFill>
          </p:spPr>
        </p:sp>
      </p:grpSp>
      <p:sp>
        <p:nvSpPr>
          <p:cNvPr id="12" name="AutoShape 2">
            <a:extLst>
              <a:ext uri="{FF2B5EF4-FFF2-40B4-BE49-F238E27FC236}">
                <a16:creationId xmlns:a16="http://schemas.microsoft.com/office/drawing/2014/main" id="{54B605DE-63C5-4B19-89D4-FD69EFF21B44}"/>
              </a:ext>
            </a:extLst>
          </p:cNvPr>
          <p:cNvSpPr/>
          <p:nvPr/>
        </p:nvSpPr>
        <p:spPr>
          <a:xfrm>
            <a:off x="0" y="7886700"/>
            <a:ext cx="18288000" cy="1621070"/>
          </a:xfrm>
          <a:prstGeom prst="rect">
            <a:avLst/>
          </a:prstGeom>
          <a:solidFill>
            <a:srgbClr val="31859C"/>
          </a:solidFill>
        </p:spPr>
      </p:sp>
      <p:sp>
        <p:nvSpPr>
          <p:cNvPr id="13" name="TextBox 3">
            <a:extLst>
              <a:ext uri="{FF2B5EF4-FFF2-40B4-BE49-F238E27FC236}">
                <a16:creationId xmlns:a16="http://schemas.microsoft.com/office/drawing/2014/main" id="{A31A0CE9-BF08-435F-8682-EFAE4D36D39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chemeClr val="bg1"/>
                </a:solidFill>
                <a:latin typeface="Arial" panose="020B0604020202020204" pitchFamily="34" charset="0"/>
                <a:cs typeface="Arial" panose="020B0604020202020204" pitchFamily="34" charset="0"/>
              </a:rPr>
              <a:t>Topic 1: Critical thinking</a:t>
            </a:r>
          </a:p>
        </p:txBody>
      </p:sp>
      <p:sp>
        <p:nvSpPr>
          <p:cNvPr id="17" name="TextBox 4">
            <a:extLst>
              <a:ext uri="{FF2B5EF4-FFF2-40B4-BE49-F238E27FC236}">
                <a16:creationId xmlns:a16="http://schemas.microsoft.com/office/drawing/2014/main" id="{EAC90A64-36BA-4EF5-BA95-DA478EAEA9E6}"/>
              </a:ext>
            </a:extLst>
          </p:cNvPr>
          <p:cNvSpPr txBox="1"/>
          <p:nvPr/>
        </p:nvSpPr>
        <p:spPr>
          <a:xfrm>
            <a:off x="1028700" y="1676834"/>
            <a:ext cx="12687300" cy="3918252"/>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5" dirty="0">
                <a:solidFill>
                  <a:srgbClr val="31859C"/>
                </a:solidFill>
                <a:latin typeface="Arial" panose="020B0604020202020204" pitchFamily="34" charset="0"/>
                <a:cs typeface="Arial" panose="020B0604020202020204" pitchFamily="34" charset="0"/>
              </a:rPr>
              <a:t>BENEFITS OF CRITICAL THINKING </a:t>
            </a:r>
          </a:p>
          <a:p>
            <a:pPr>
              <a:lnSpc>
                <a:spcPct val="114000"/>
              </a:lnSpc>
              <a:spcBef>
                <a:spcPts val="600"/>
              </a:spcBef>
              <a:spcAft>
                <a:spcPts val="600"/>
              </a:spcAft>
            </a:pPr>
            <a:r>
              <a:rPr lang="en-US" sz="3000" spc="25" dirty="0">
                <a:solidFill>
                  <a:srgbClr val="31859C"/>
                </a:solidFill>
                <a:latin typeface="Arial" panose="020B0604020202020204" pitchFamily="34" charset="0"/>
                <a:cs typeface="Arial" panose="020B0604020202020204" pitchFamily="34" charset="0"/>
              </a:rPr>
              <a:t>In the workplace, critical thinking helps to:</a:t>
            </a:r>
          </a:p>
          <a:p>
            <a:pPr marL="457200" indent="-457200">
              <a:lnSpc>
                <a:spcPct val="114000"/>
              </a:lnSpc>
              <a:spcBef>
                <a:spcPts val="600"/>
              </a:spcBef>
              <a:spcAft>
                <a:spcPts val="600"/>
              </a:spcAft>
              <a:buFont typeface="Arial" panose="020B0604020202020204" pitchFamily="34" charset="0"/>
              <a:buChar char="•"/>
            </a:pPr>
            <a:r>
              <a:rPr lang="en-US" sz="3000" spc="25" dirty="0">
                <a:solidFill>
                  <a:srgbClr val="31859C"/>
                </a:solidFill>
                <a:latin typeface="Arial" panose="020B0604020202020204" pitchFamily="34" charset="0"/>
                <a:cs typeface="Arial" panose="020B0604020202020204" pitchFamily="34" charset="0"/>
              </a:rPr>
              <a:t>generate new ideas </a:t>
            </a:r>
          </a:p>
          <a:p>
            <a:pPr marL="457200" indent="-457200">
              <a:lnSpc>
                <a:spcPct val="114000"/>
              </a:lnSpc>
              <a:spcBef>
                <a:spcPts val="600"/>
              </a:spcBef>
              <a:spcAft>
                <a:spcPts val="600"/>
              </a:spcAft>
              <a:buFont typeface="Arial" panose="020B0604020202020204" pitchFamily="34" charset="0"/>
              <a:buChar char="•"/>
            </a:pPr>
            <a:r>
              <a:rPr lang="en-US" sz="3000" spc="25" dirty="0">
                <a:solidFill>
                  <a:srgbClr val="31859C"/>
                </a:solidFill>
                <a:latin typeface="Arial" panose="020B0604020202020204" pitchFamily="34" charset="0"/>
                <a:cs typeface="Arial" panose="020B0604020202020204" pitchFamily="34" charset="0"/>
              </a:rPr>
              <a:t>uncover solutions</a:t>
            </a:r>
          </a:p>
          <a:p>
            <a:pPr marL="457200" indent="-457200">
              <a:lnSpc>
                <a:spcPct val="114000"/>
              </a:lnSpc>
              <a:spcBef>
                <a:spcPts val="600"/>
              </a:spcBef>
              <a:spcAft>
                <a:spcPts val="600"/>
              </a:spcAft>
              <a:buFont typeface="Arial" panose="020B0604020202020204" pitchFamily="34" charset="0"/>
              <a:buChar char="•"/>
            </a:pPr>
            <a:r>
              <a:rPr lang="en-US" sz="3000" spc="25" dirty="0">
                <a:solidFill>
                  <a:srgbClr val="31859C"/>
                </a:solidFill>
                <a:latin typeface="Arial" panose="020B0604020202020204" pitchFamily="34" charset="0"/>
                <a:cs typeface="Arial" panose="020B0604020202020204" pitchFamily="34" charset="0"/>
              </a:rPr>
              <a:t>develop multiple solutions </a:t>
            </a:r>
          </a:p>
          <a:p>
            <a:pPr marL="457200" indent="-457200">
              <a:lnSpc>
                <a:spcPct val="114000"/>
              </a:lnSpc>
              <a:spcBef>
                <a:spcPts val="600"/>
              </a:spcBef>
              <a:spcAft>
                <a:spcPts val="600"/>
              </a:spcAft>
              <a:buFont typeface="Arial" panose="020B0604020202020204" pitchFamily="34" charset="0"/>
              <a:buChar char="•"/>
            </a:pPr>
            <a:r>
              <a:rPr lang="en-US" sz="3000" spc="25" dirty="0">
                <a:solidFill>
                  <a:srgbClr val="31859C"/>
                </a:solidFill>
                <a:latin typeface="Arial" panose="020B0604020202020204" pitchFamily="34" charset="0"/>
                <a:cs typeface="Arial" panose="020B0604020202020204" pitchFamily="34" charset="0"/>
              </a:rPr>
              <a:t>build teamwork.</a:t>
            </a:r>
          </a:p>
        </p:txBody>
      </p:sp>
      <p:sp>
        <p:nvSpPr>
          <p:cNvPr id="19" name="Footer Placeholder 9">
            <a:extLst>
              <a:ext uri="{FF2B5EF4-FFF2-40B4-BE49-F238E27FC236}">
                <a16:creationId xmlns:a16="http://schemas.microsoft.com/office/drawing/2014/main" id="{6685C03C-D3A1-47F0-8257-B6B05AB85E7D}"/>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5BC0C534-ADAF-D84D-81C8-2A1D2405EFB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14</a:t>
            </a:fld>
            <a:endParaRPr lang="en-US" b="1" dirty="0">
              <a:solidFill>
                <a:srgbClr val="31859C"/>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926D74E0-C97E-4B4E-A4B8-E4672C22C44F}"/>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7762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2557880"/>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WATCH</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Watch the following video about the benefits of critical thinking.</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Video: </a:t>
            </a:r>
            <a:r>
              <a:rPr lang="en-US" sz="3000" spc="25" dirty="0">
                <a:solidFill>
                  <a:schemeClr val="bg1"/>
                </a:solidFill>
                <a:latin typeface="Arial" panose="020B0604020202020204" pitchFamily="34" charset="0"/>
                <a:cs typeface="Arial" panose="020B0604020202020204" pitchFamily="34" charset="0"/>
                <a:hlinkClick r:id="rId3"/>
              </a:rPr>
              <a:t>https://www.youtube.com/watch?v=kaCIycmx8NA</a:t>
            </a:r>
            <a:r>
              <a:rPr lang="en-US" sz="3000" spc="25" dirty="0">
                <a:solidFill>
                  <a:schemeClr val="bg1"/>
                </a:solidFill>
                <a:latin typeface="Arial" panose="020B0604020202020204" pitchFamily="34" charset="0"/>
                <a:cs typeface="Arial" panose="020B0604020202020204" pitchFamily="34" charset="0"/>
              </a:rPr>
              <a:t> (03:19)</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Take notes while watching and keep them for future reference. </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15</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9" name="TextBox 3">
            <a:extLst>
              <a:ext uri="{FF2B5EF4-FFF2-40B4-BE49-F238E27FC236}">
                <a16:creationId xmlns:a16="http://schemas.microsoft.com/office/drawing/2014/main" id="{EAAB1AC1-1237-464D-B37A-B4E19F5DDE8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1: Critical thinking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422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03551" y="8746411"/>
            <a:ext cx="11716295" cy="717197"/>
          </a:xfrm>
          <a:prstGeom prst="rect">
            <a:avLst/>
          </a:prstGeom>
        </p:spPr>
        <p:txBody>
          <a:bodyPr lIns="0" tIns="0" rIns="0" bIns="0" rtlCol="0" anchor="t">
            <a:spAutoFit/>
          </a:bodyPr>
          <a:lstStyle/>
          <a:p>
            <a:pPr algn="r">
              <a:lnSpc>
                <a:spcPts val="5759"/>
              </a:lnSpc>
            </a:pPr>
            <a:r>
              <a:rPr lang="en-US" sz="4800" spc="192" dirty="0">
                <a:solidFill>
                  <a:srgbClr val="F4F8F3"/>
                </a:solidFill>
                <a:latin typeface="Montserrat Light"/>
              </a:rPr>
              <a:t>Topic 1: Insert topic title </a:t>
            </a:r>
          </a:p>
        </p:txBody>
      </p:sp>
      <p:grpSp>
        <p:nvGrpSpPr>
          <p:cNvPr id="5" name="Group 5"/>
          <p:cNvGrpSpPr/>
          <p:nvPr/>
        </p:nvGrpSpPr>
        <p:grpSpPr>
          <a:xfrm>
            <a:off x="1028700" y="446788"/>
            <a:ext cx="17244000" cy="220040"/>
            <a:chOff x="0" y="0"/>
            <a:chExt cx="23454501" cy="293386"/>
          </a:xfrm>
        </p:grpSpPr>
        <p:sp>
          <p:nvSpPr>
            <p:cNvPr id="6" name="AutoShape 6"/>
            <p:cNvSpPr/>
            <p:nvPr/>
          </p:nvSpPr>
          <p:spPr>
            <a:xfrm>
              <a:off x="0" y="125899"/>
              <a:ext cx="23454501" cy="27726"/>
            </a:xfrm>
            <a:prstGeom prst="rect">
              <a:avLst/>
            </a:prstGeom>
            <a:solidFill>
              <a:srgbClr val="31859C"/>
            </a:solidFill>
          </p:spPr>
        </p:sp>
        <p:sp>
          <p:nvSpPr>
            <p:cNvPr id="7" name="AutoShape 7"/>
            <p:cNvSpPr/>
            <p:nvPr/>
          </p:nvSpPr>
          <p:spPr>
            <a:xfrm>
              <a:off x="0" y="13863"/>
              <a:ext cx="292033" cy="279524"/>
            </a:xfrm>
            <a:prstGeom prst="rect">
              <a:avLst/>
            </a:prstGeom>
            <a:solidFill>
              <a:srgbClr val="31859C"/>
            </a:solidFill>
          </p:spPr>
        </p:sp>
        <p:sp>
          <p:nvSpPr>
            <p:cNvPr id="8" name="AutoShape 8"/>
            <p:cNvSpPr/>
            <p:nvPr/>
          </p:nvSpPr>
          <p:spPr>
            <a:xfrm>
              <a:off x="7770499" y="0"/>
              <a:ext cx="292033" cy="279524"/>
            </a:xfrm>
            <a:prstGeom prst="rect">
              <a:avLst/>
            </a:prstGeom>
            <a:solidFill>
              <a:srgbClr val="31859C"/>
            </a:solidFill>
          </p:spPr>
        </p:sp>
        <p:sp>
          <p:nvSpPr>
            <p:cNvPr id="9" name="AutoShape 9"/>
            <p:cNvSpPr/>
            <p:nvPr/>
          </p:nvSpPr>
          <p:spPr>
            <a:xfrm>
              <a:off x="15540998" y="0"/>
              <a:ext cx="292033" cy="279524"/>
            </a:xfrm>
            <a:prstGeom prst="rect">
              <a:avLst/>
            </a:prstGeom>
            <a:solidFill>
              <a:srgbClr val="31859C"/>
            </a:solidFill>
          </p:spPr>
        </p:sp>
      </p:grpSp>
      <p:sp>
        <p:nvSpPr>
          <p:cNvPr id="12" name="AutoShape 2">
            <a:extLst>
              <a:ext uri="{FF2B5EF4-FFF2-40B4-BE49-F238E27FC236}">
                <a16:creationId xmlns:a16="http://schemas.microsoft.com/office/drawing/2014/main" id="{54B605DE-63C5-4B19-89D4-FD69EFF21B44}"/>
              </a:ext>
            </a:extLst>
          </p:cNvPr>
          <p:cNvSpPr/>
          <p:nvPr/>
        </p:nvSpPr>
        <p:spPr>
          <a:xfrm>
            <a:off x="0" y="7886700"/>
            <a:ext cx="18288000" cy="1621070"/>
          </a:xfrm>
          <a:prstGeom prst="rect">
            <a:avLst/>
          </a:prstGeom>
          <a:solidFill>
            <a:srgbClr val="31859C"/>
          </a:solidFill>
        </p:spPr>
      </p:sp>
      <p:sp>
        <p:nvSpPr>
          <p:cNvPr id="13" name="TextBox 3">
            <a:extLst>
              <a:ext uri="{FF2B5EF4-FFF2-40B4-BE49-F238E27FC236}">
                <a16:creationId xmlns:a16="http://schemas.microsoft.com/office/drawing/2014/main" id="{A31A0CE9-BF08-435F-8682-EFAE4D36D39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chemeClr val="bg1"/>
                </a:solidFill>
                <a:latin typeface="Arial" panose="020B0604020202020204" pitchFamily="34" charset="0"/>
                <a:cs typeface="Arial" panose="020B0604020202020204" pitchFamily="34" charset="0"/>
              </a:rPr>
              <a:t>Topic 1: Critical thinking</a:t>
            </a:r>
          </a:p>
        </p:txBody>
      </p:sp>
      <p:sp>
        <p:nvSpPr>
          <p:cNvPr id="17" name="TextBox 4">
            <a:extLst>
              <a:ext uri="{FF2B5EF4-FFF2-40B4-BE49-F238E27FC236}">
                <a16:creationId xmlns:a16="http://schemas.microsoft.com/office/drawing/2014/main" id="{EAC90A64-36BA-4EF5-BA95-DA478EAEA9E6}"/>
              </a:ext>
            </a:extLst>
          </p:cNvPr>
          <p:cNvSpPr txBox="1"/>
          <p:nvPr/>
        </p:nvSpPr>
        <p:spPr>
          <a:xfrm>
            <a:off x="1028700" y="1676834"/>
            <a:ext cx="12687300" cy="2776401"/>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5" dirty="0">
                <a:solidFill>
                  <a:srgbClr val="31859C"/>
                </a:solidFill>
                <a:latin typeface="Arial" panose="020B0604020202020204" pitchFamily="34" charset="0"/>
                <a:cs typeface="Arial" panose="020B0604020202020204" pitchFamily="34" charset="0"/>
              </a:rPr>
              <a:t>BENEFITS OF CRITICAL THINKING </a:t>
            </a:r>
          </a:p>
          <a:p>
            <a:pPr>
              <a:lnSpc>
                <a:spcPct val="114000"/>
              </a:lnSpc>
              <a:spcBef>
                <a:spcPts val="600"/>
              </a:spcBef>
              <a:spcAft>
                <a:spcPts val="600"/>
              </a:spcAft>
            </a:pPr>
            <a:r>
              <a:rPr lang="en-US" sz="3000" spc="25" dirty="0">
                <a:solidFill>
                  <a:srgbClr val="31859C"/>
                </a:solidFill>
                <a:latin typeface="Arial" panose="020B0604020202020204" pitchFamily="34" charset="0"/>
                <a:cs typeface="Arial" panose="020B0604020202020204" pitchFamily="34" charset="0"/>
              </a:rPr>
              <a:t>Without deliberate and systematic critical thinking, problems such as manipulation or fundamentalism can arise. Sometimes, depending on the problem or decision, whether or not you think critically may even change the course of history.</a:t>
            </a:r>
          </a:p>
        </p:txBody>
      </p:sp>
      <p:sp>
        <p:nvSpPr>
          <p:cNvPr id="19" name="Footer Placeholder 9">
            <a:extLst>
              <a:ext uri="{FF2B5EF4-FFF2-40B4-BE49-F238E27FC236}">
                <a16:creationId xmlns:a16="http://schemas.microsoft.com/office/drawing/2014/main" id="{6685C03C-D3A1-47F0-8257-B6B05AB85E7D}"/>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5BC0C534-ADAF-D84D-81C8-2A1D2405EFB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16</a:t>
            </a:fld>
            <a:endParaRPr lang="en-US" b="1" dirty="0">
              <a:solidFill>
                <a:srgbClr val="31859C"/>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926D74E0-C97E-4B4E-A4B8-E4672C22C44F}"/>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8483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1877694"/>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DISCUSS</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Discuss a few more examples of problems that arise when critical thinking is not used.</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Take notes and keep them for future reference.</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17</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9" name="TextBox 3">
            <a:extLst>
              <a:ext uri="{FF2B5EF4-FFF2-40B4-BE49-F238E27FC236}">
                <a16:creationId xmlns:a16="http://schemas.microsoft.com/office/drawing/2014/main" id="{EAAB1AC1-1237-464D-B37A-B4E19F5DDE8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1: Critical thinking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2786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1723805"/>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RESEARCH AND DISCUSS</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Research an event or period of time in history where critical thinking was used, and as a result, life changed for the better.</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18</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9" name="TextBox 3">
            <a:extLst>
              <a:ext uri="{FF2B5EF4-FFF2-40B4-BE49-F238E27FC236}">
                <a16:creationId xmlns:a16="http://schemas.microsoft.com/office/drawing/2014/main" id="{EAAB1AC1-1237-464D-B37A-B4E19F5DDE8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1: Critical thinking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9725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3610476"/>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REFLECT</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Think about your own decision making and problem-solving approach. </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How have you benefitted from critical thinking? Do any specific examples come to mind?</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Can you think of a situation where critical thinking could have helped you avoid negative consequences?</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19</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9" name="TextBox 3">
            <a:extLst>
              <a:ext uri="{FF2B5EF4-FFF2-40B4-BE49-F238E27FC236}">
                <a16:creationId xmlns:a16="http://schemas.microsoft.com/office/drawing/2014/main" id="{EAAB1AC1-1237-464D-B37A-B4E19F5DDE8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1: Critical thinking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4395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0" y="1290497"/>
            <a:ext cx="18288000" cy="8196478"/>
          </a:xfrm>
          <a:prstGeom prst="rect">
            <a:avLst/>
          </a:prstGeom>
          <a:solidFill>
            <a:srgbClr val="31859C"/>
          </a:solidFill>
        </p:spPr>
      </p:sp>
      <p:sp>
        <p:nvSpPr>
          <p:cNvPr id="3" name="TextBox 3"/>
          <p:cNvSpPr txBox="1"/>
          <p:nvPr/>
        </p:nvSpPr>
        <p:spPr>
          <a:xfrm>
            <a:off x="1044000" y="1866900"/>
            <a:ext cx="16655652" cy="835998"/>
          </a:xfrm>
          <a:prstGeom prst="rect">
            <a:avLst/>
          </a:prstGeom>
        </p:spPr>
        <p:txBody>
          <a:bodyPr wrap="square" lIns="0" tIns="0" rIns="0" bIns="0" rtlCol="0" anchor="t">
            <a:spAutoFit/>
          </a:bodyPr>
          <a:lstStyle/>
          <a:p>
            <a:pPr>
              <a:lnSpc>
                <a:spcPct val="114000"/>
              </a:lnSpc>
              <a:spcBef>
                <a:spcPts val="600"/>
              </a:spcBef>
              <a:spcAft>
                <a:spcPts val="600"/>
              </a:spcAft>
            </a:pPr>
            <a:r>
              <a:rPr lang="en-US" sz="5200" b="1" spc="192" dirty="0">
                <a:solidFill>
                  <a:schemeClr val="bg1"/>
                </a:solidFill>
                <a:latin typeface="Arial" panose="020B0604020202020204" pitchFamily="34" charset="0"/>
                <a:cs typeface="Arial" panose="020B0604020202020204" pitchFamily="34" charset="0"/>
              </a:rPr>
              <a:t>Topic 1: Critical thinking</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rgbClr val="31859C"/>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sp>
        <p:nvSpPr>
          <p:cNvPr id="19" name="Footer Placeholder 9">
            <a:extLst>
              <a:ext uri="{FF2B5EF4-FFF2-40B4-BE49-F238E27FC236}">
                <a16:creationId xmlns:a16="http://schemas.microsoft.com/office/drawing/2014/main" id="{AF863EBA-C596-487E-8F62-FCA80C193D54}"/>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3" name="Slide Number Placeholder 10">
            <a:extLst>
              <a:ext uri="{FF2B5EF4-FFF2-40B4-BE49-F238E27FC236}">
                <a16:creationId xmlns:a16="http://schemas.microsoft.com/office/drawing/2014/main" id="{4538CC83-08C9-4A4A-AF50-3DDFA9C924C2}"/>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2</a:t>
            </a:fld>
            <a:endParaRPr lang="en-US" b="1" dirty="0">
              <a:solidFill>
                <a:srgbClr val="31859C"/>
              </a:solidFill>
              <a:latin typeface="Arial" panose="020B0604020202020204" pitchFamily="34" charset="0"/>
              <a:cs typeface="Arial" panose="020B0604020202020204" pitchFamily="34" charset="0"/>
            </a:endParaRPr>
          </a:p>
        </p:txBody>
      </p:sp>
      <p:sp>
        <p:nvSpPr>
          <p:cNvPr id="14" name="Footer Placeholder 9">
            <a:extLst>
              <a:ext uri="{FF2B5EF4-FFF2-40B4-BE49-F238E27FC236}">
                <a16:creationId xmlns:a16="http://schemas.microsoft.com/office/drawing/2014/main" id="{07043586-2022-0942-B7A7-70145F426F81}"/>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pic>
        <p:nvPicPr>
          <p:cNvPr id="15" name="Picture 14" descr="A person standing in a room&#10;&#10;Description automatically generated">
            <a:extLst>
              <a:ext uri="{FF2B5EF4-FFF2-40B4-BE49-F238E27FC236}">
                <a16:creationId xmlns:a16="http://schemas.microsoft.com/office/drawing/2014/main" id="{D08024FB-B780-454E-B8AD-1FF235B0DDE6}"/>
              </a:ext>
            </a:extLst>
          </p:cNvPr>
          <p:cNvPicPr/>
          <p:nvPr/>
        </p:nvPicPr>
        <p:blipFill>
          <a:blip r:embed="rId3"/>
          <a:stretch>
            <a:fillRect/>
          </a:stretch>
        </p:blipFill>
        <p:spPr>
          <a:xfrm>
            <a:off x="5427484" y="3467100"/>
            <a:ext cx="7433031" cy="4955636"/>
          </a:xfrm>
          <a:prstGeom prst="rect">
            <a:avLst/>
          </a:prstGeom>
          <a:ln w="38100">
            <a:solidFill>
              <a:schemeClr val="bg1"/>
            </a:solidFill>
          </a:ln>
        </p:spPr>
      </p:pic>
    </p:spTree>
    <p:extLst>
      <p:ext uri="{BB962C8B-B14F-4D97-AF65-F5344CB8AC3E}">
        <p14:creationId xmlns:p14="http://schemas.microsoft.com/office/powerpoint/2010/main" val="21295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90497"/>
            <a:ext cx="18288000" cy="8196478"/>
          </a:xfrm>
          <a:prstGeom prst="rect">
            <a:avLst/>
          </a:prstGeom>
          <a:solidFill>
            <a:srgbClr val="31859C"/>
          </a:solidFill>
        </p:spPr>
      </p:sp>
      <p:sp>
        <p:nvSpPr>
          <p:cNvPr id="3" name="TextBox 3"/>
          <p:cNvSpPr txBox="1"/>
          <p:nvPr/>
        </p:nvSpPr>
        <p:spPr>
          <a:xfrm>
            <a:off x="1044000" y="1866900"/>
            <a:ext cx="16655652" cy="835998"/>
          </a:xfrm>
          <a:prstGeom prst="rect">
            <a:avLst/>
          </a:prstGeom>
        </p:spPr>
        <p:txBody>
          <a:bodyPr wrap="square" lIns="0" tIns="0" rIns="0" bIns="0" rtlCol="0" anchor="t">
            <a:spAutoFit/>
          </a:bodyPr>
          <a:lstStyle/>
          <a:p>
            <a:pPr>
              <a:lnSpc>
                <a:spcPct val="114000"/>
              </a:lnSpc>
              <a:spcBef>
                <a:spcPts val="600"/>
              </a:spcBef>
              <a:spcAft>
                <a:spcPts val="600"/>
              </a:spcAft>
            </a:pPr>
            <a:r>
              <a:rPr lang="en-US" sz="5200" b="1" spc="192" dirty="0">
                <a:solidFill>
                  <a:schemeClr val="bg1"/>
                </a:solidFill>
                <a:latin typeface="Arial" panose="020B0604020202020204" pitchFamily="34" charset="0"/>
                <a:cs typeface="Arial" panose="020B0604020202020204" pitchFamily="34" charset="0"/>
              </a:rPr>
              <a:t>Topic 2: Leading the critical thinking process</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rgbClr val="31859C"/>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sp>
        <p:nvSpPr>
          <p:cNvPr id="19" name="Footer Placeholder 9">
            <a:extLst>
              <a:ext uri="{FF2B5EF4-FFF2-40B4-BE49-F238E27FC236}">
                <a16:creationId xmlns:a16="http://schemas.microsoft.com/office/drawing/2014/main" id="{AF863EBA-C596-487E-8F62-FCA80C193D54}"/>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3" name="Slide Number Placeholder 10">
            <a:extLst>
              <a:ext uri="{FF2B5EF4-FFF2-40B4-BE49-F238E27FC236}">
                <a16:creationId xmlns:a16="http://schemas.microsoft.com/office/drawing/2014/main" id="{4538CC83-08C9-4A4A-AF50-3DDFA9C924C2}"/>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20</a:t>
            </a:fld>
            <a:endParaRPr lang="en-US" b="1" dirty="0">
              <a:solidFill>
                <a:srgbClr val="31859C"/>
              </a:solidFill>
              <a:latin typeface="Arial" panose="020B0604020202020204" pitchFamily="34" charset="0"/>
              <a:cs typeface="Arial" panose="020B0604020202020204" pitchFamily="34" charset="0"/>
            </a:endParaRPr>
          </a:p>
        </p:txBody>
      </p:sp>
      <p:sp>
        <p:nvSpPr>
          <p:cNvPr id="14" name="Footer Placeholder 9">
            <a:extLst>
              <a:ext uri="{FF2B5EF4-FFF2-40B4-BE49-F238E27FC236}">
                <a16:creationId xmlns:a16="http://schemas.microsoft.com/office/drawing/2014/main" id="{07043586-2022-0942-B7A7-70145F426F81}"/>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pic>
        <p:nvPicPr>
          <p:cNvPr id="16" name="Picture 15" descr="A group of people standing in a room&#10;&#10;Description automatically generated">
            <a:extLst>
              <a:ext uri="{FF2B5EF4-FFF2-40B4-BE49-F238E27FC236}">
                <a16:creationId xmlns:a16="http://schemas.microsoft.com/office/drawing/2014/main" id="{F9C4AAE4-4AE3-034F-8C32-867E535A8987}"/>
              </a:ext>
            </a:extLst>
          </p:cNvPr>
          <p:cNvPicPr/>
          <p:nvPr/>
        </p:nvPicPr>
        <p:blipFill>
          <a:blip r:embed="rId3"/>
          <a:stretch>
            <a:fillRect/>
          </a:stretch>
        </p:blipFill>
        <p:spPr>
          <a:xfrm>
            <a:off x="5615305" y="3440347"/>
            <a:ext cx="7057390" cy="4903553"/>
          </a:xfrm>
          <a:prstGeom prst="rect">
            <a:avLst/>
          </a:prstGeom>
          <a:ln w="38100">
            <a:solidFill>
              <a:schemeClr val="bg1"/>
            </a:solidFill>
          </a:ln>
        </p:spPr>
      </p:pic>
    </p:spTree>
    <p:extLst>
      <p:ext uri="{BB962C8B-B14F-4D97-AF65-F5344CB8AC3E}">
        <p14:creationId xmlns:p14="http://schemas.microsoft.com/office/powerpoint/2010/main" val="2422322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03551" y="8746411"/>
            <a:ext cx="11716295" cy="717197"/>
          </a:xfrm>
          <a:prstGeom prst="rect">
            <a:avLst/>
          </a:prstGeom>
        </p:spPr>
        <p:txBody>
          <a:bodyPr lIns="0" tIns="0" rIns="0" bIns="0" rtlCol="0" anchor="t">
            <a:spAutoFit/>
          </a:bodyPr>
          <a:lstStyle/>
          <a:p>
            <a:pPr algn="r">
              <a:lnSpc>
                <a:spcPts val="5759"/>
              </a:lnSpc>
            </a:pPr>
            <a:r>
              <a:rPr lang="en-US" sz="4800" spc="192" dirty="0">
                <a:solidFill>
                  <a:srgbClr val="F4F8F3"/>
                </a:solidFill>
                <a:latin typeface="Montserrat Light"/>
              </a:rPr>
              <a:t>Topic 1: Insert topic title </a:t>
            </a:r>
          </a:p>
        </p:txBody>
      </p:sp>
      <p:grpSp>
        <p:nvGrpSpPr>
          <p:cNvPr id="5" name="Group 5"/>
          <p:cNvGrpSpPr/>
          <p:nvPr/>
        </p:nvGrpSpPr>
        <p:grpSpPr>
          <a:xfrm>
            <a:off x="1028700" y="446788"/>
            <a:ext cx="17244000" cy="220040"/>
            <a:chOff x="0" y="0"/>
            <a:chExt cx="23454501" cy="293386"/>
          </a:xfrm>
        </p:grpSpPr>
        <p:sp>
          <p:nvSpPr>
            <p:cNvPr id="6" name="AutoShape 6"/>
            <p:cNvSpPr/>
            <p:nvPr/>
          </p:nvSpPr>
          <p:spPr>
            <a:xfrm>
              <a:off x="0" y="125899"/>
              <a:ext cx="23454501" cy="27726"/>
            </a:xfrm>
            <a:prstGeom prst="rect">
              <a:avLst/>
            </a:prstGeom>
            <a:solidFill>
              <a:srgbClr val="31859C"/>
            </a:solidFill>
          </p:spPr>
        </p:sp>
        <p:sp>
          <p:nvSpPr>
            <p:cNvPr id="7" name="AutoShape 7"/>
            <p:cNvSpPr/>
            <p:nvPr/>
          </p:nvSpPr>
          <p:spPr>
            <a:xfrm>
              <a:off x="0" y="13863"/>
              <a:ext cx="292033" cy="279524"/>
            </a:xfrm>
            <a:prstGeom prst="rect">
              <a:avLst/>
            </a:prstGeom>
            <a:solidFill>
              <a:srgbClr val="31859C"/>
            </a:solidFill>
          </p:spPr>
        </p:sp>
        <p:sp>
          <p:nvSpPr>
            <p:cNvPr id="8" name="AutoShape 8"/>
            <p:cNvSpPr/>
            <p:nvPr/>
          </p:nvSpPr>
          <p:spPr>
            <a:xfrm>
              <a:off x="7770499" y="0"/>
              <a:ext cx="292033" cy="279524"/>
            </a:xfrm>
            <a:prstGeom prst="rect">
              <a:avLst/>
            </a:prstGeom>
            <a:solidFill>
              <a:srgbClr val="31859C"/>
            </a:solidFill>
          </p:spPr>
        </p:sp>
        <p:sp>
          <p:nvSpPr>
            <p:cNvPr id="9" name="AutoShape 9"/>
            <p:cNvSpPr/>
            <p:nvPr/>
          </p:nvSpPr>
          <p:spPr>
            <a:xfrm>
              <a:off x="15540998" y="0"/>
              <a:ext cx="292033" cy="279524"/>
            </a:xfrm>
            <a:prstGeom prst="rect">
              <a:avLst/>
            </a:prstGeom>
            <a:solidFill>
              <a:srgbClr val="31859C"/>
            </a:solidFill>
          </p:spPr>
        </p:sp>
      </p:grpSp>
      <p:sp>
        <p:nvSpPr>
          <p:cNvPr id="12" name="AutoShape 2">
            <a:extLst>
              <a:ext uri="{FF2B5EF4-FFF2-40B4-BE49-F238E27FC236}">
                <a16:creationId xmlns:a16="http://schemas.microsoft.com/office/drawing/2014/main" id="{54B605DE-63C5-4B19-89D4-FD69EFF21B44}"/>
              </a:ext>
            </a:extLst>
          </p:cNvPr>
          <p:cNvSpPr/>
          <p:nvPr/>
        </p:nvSpPr>
        <p:spPr>
          <a:xfrm>
            <a:off x="0" y="7886700"/>
            <a:ext cx="18288000" cy="1621070"/>
          </a:xfrm>
          <a:prstGeom prst="rect">
            <a:avLst/>
          </a:prstGeom>
          <a:solidFill>
            <a:srgbClr val="31859C"/>
          </a:solidFill>
        </p:spPr>
      </p:sp>
      <p:sp>
        <p:nvSpPr>
          <p:cNvPr id="13" name="TextBox 3">
            <a:extLst>
              <a:ext uri="{FF2B5EF4-FFF2-40B4-BE49-F238E27FC236}">
                <a16:creationId xmlns:a16="http://schemas.microsoft.com/office/drawing/2014/main" id="{A31A0CE9-BF08-435F-8682-EFAE4D36D39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chemeClr val="bg1"/>
                </a:solidFill>
                <a:latin typeface="Arial" panose="020B0604020202020204" pitchFamily="34" charset="0"/>
                <a:cs typeface="Arial" panose="020B0604020202020204" pitchFamily="34" charset="0"/>
              </a:rPr>
              <a:t>Topic 2: Systematic decision making</a:t>
            </a:r>
          </a:p>
        </p:txBody>
      </p:sp>
      <p:sp>
        <p:nvSpPr>
          <p:cNvPr id="17" name="TextBox 4">
            <a:extLst>
              <a:ext uri="{FF2B5EF4-FFF2-40B4-BE49-F238E27FC236}">
                <a16:creationId xmlns:a16="http://schemas.microsoft.com/office/drawing/2014/main" id="{EAC90A64-36BA-4EF5-BA95-DA478EAEA9E6}"/>
              </a:ext>
            </a:extLst>
          </p:cNvPr>
          <p:cNvSpPr txBox="1"/>
          <p:nvPr/>
        </p:nvSpPr>
        <p:spPr>
          <a:xfrm>
            <a:off x="1028700" y="1676834"/>
            <a:ext cx="12687300" cy="514500"/>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5" dirty="0">
                <a:solidFill>
                  <a:srgbClr val="31859C"/>
                </a:solidFill>
                <a:latin typeface="Arial" panose="020B0604020202020204" pitchFamily="34" charset="0"/>
                <a:cs typeface="Arial" panose="020B0604020202020204" pitchFamily="34" charset="0"/>
              </a:rPr>
              <a:t>CONTINUOUS IMPROVEMENT </a:t>
            </a:r>
          </a:p>
        </p:txBody>
      </p:sp>
      <p:sp>
        <p:nvSpPr>
          <p:cNvPr id="19" name="Footer Placeholder 9">
            <a:extLst>
              <a:ext uri="{FF2B5EF4-FFF2-40B4-BE49-F238E27FC236}">
                <a16:creationId xmlns:a16="http://schemas.microsoft.com/office/drawing/2014/main" id="{6685C03C-D3A1-47F0-8257-B6B05AB85E7D}"/>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5BC0C534-ADAF-D84D-81C8-2A1D2405EFB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21</a:t>
            </a:fld>
            <a:endParaRPr lang="en-US" b="1" dirty="0">
              <a:solidFill>
                <a:srgbClr val="31859C"/>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926D74E0-C97E-4B4E-A4B8-E4672C22C44F}"/>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337782F5-D509-F94A-AAEE-2F55148668AB}"/>
              </a:ext>
            </a:extLst>
          </p:cNvPr>
          <p:cNvGraphicFramePr>
            <a:graphicFrameLocks noGrp="1"/>
          </p:cNvGraphicFramePr>
          <p:nvPr>
            <p:extLst>
              <p:ext uri="{D42A27DB-BD31-4B8C-83A1-F6EECF244321}">
                <p14:modId xmlns:p14="http://schemas.microsoft.com/office/powerpoint/2010/main" val="2732712819"/>
              </p:ext>
            </p:extLst>
          </p:nvPr>
        </p:nvGraphicFramePr>
        <p:xfrm>
          <a:off x="2800350" y="3633006"/>
          <a:ext cx="12687299" cy="1371542"/>
        </p:xfrm>
        <a:graphic>
          <a:graphicData uri="http://schemas.openxmlformats.org/drawingml/2006/table">
            <a:tbl>
              <a:tblPr firstRow="1" firstCol="1" bandRow="1"/>
              <a:tblGrid>
                <a:gridCol w="12687299">
                  <a:extLst>
                    <a:ext uri="{9D8B030D-6E8A-4147-A177-3AD203B41FA5}">
                      <a16:colId xmlns:a16="http://schemas.microsoft.com/office/drawing/2014/main" val="801157130"/>
                    </a:ext>
                  </a:extLst>
                </a:gridCol>
              </a:tblGrid>
              <a:tr h="1371542">
                <a:tc>
                  <a:txBody>
                    <a:bodyPr/>
                    <a:lstStyle/>
                    <a:p>
                      <a:pPr marL="108000" algn="l">
                        <a:lnSpc>
                          <a:spcPct val="120000"/>
                        </a:lnSpc>
                        <a:spcBef>
                          <a:spcPts val="600"/>
                        </a:spcBef>
                        <a:spcAft>
                          <a:spcPts val="600"/>
                        </a:spcAft>
                      </a:pPr>
                      <a:r>
                        <a:rPr lang="en-AU" sz="3000" dirty="0">
                          <a:solidFill>
                            <a:srgbClr val="31859C"/>
                          </a:solidFill>
                          <a:effectLst/>
                          <a:latin typeface="Arial" panose="020B0604020202020204" pitchFamily="34" charset="0"/>
                          <a:ea typeface="Calibri" panose="020F0502020204030204" pitchFamily="34" charset="0"/>
                          <a:cs typeface="Times New Roman" panose="02020603050405020304" pitchFamily="18" charset="0"/>
                        </a:rPr>
                        <a:t>If effectiveness is “doing the right thing” and efficiency is “doing things right”, then continuous improvement aims to “do the right thing right”.</a:t>
                      </a:r>
                    </a:p>
                  </a:txBody>
                  <a:tcPr marL="68580" marR="68580" marT="0" marB="0" anchor="ctr">
                    <a:lnL>
                      <a:noFill/>
                    </a:lnL>
                    <a:lnR>
                      <a:noFill/>
                    </a:lnR>
                    <a:lnT>
                      <a:noFill/>
                    </a:lnT>
                    <a:lnB>
                      <a:noFill/>
                    </a:lnB>
                    <a:solidFill>
                      <a:srgbClr val="FBE4D5"/>
                    </a:solidFill>
                  </a:tcPr>
                </a:tc>
                <a:extLst>
                  <a:ext uri="{0D108BD9-81ED-4DB2-BD59-A6C34878D82A}">
                    <a16:rowId xmlns:a16="http://schemas.microsoft.com/office/drawing/2014/main" val="3241218504"/>
                  </a:ext>
                </a:extLst>
              </a:tr>
            </a:tbl>
          </a:graphicData>
        </a:graphic>
      </p:graphicFrame>
    </p:spTree>
    <p:extLst>
      <p:ext uri="{BB962C8B-B14F-4D97-AF65-F5344CB8AC3E}">
        <p14:creationId xmlns:p14="http://schemas.microsoft.com/office/powerpoint/2010/main" val="3000366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2776401"/>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REFLECT</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Many workplaces have established their own continuous improvement methodology to manage their processes. If you have a workplace, does your work use a specific method? If you are not currently working, think back to a place you used to work or have volunteered at. </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22</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1917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3764364"/>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RESEARCH AND DISCUSS</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Choose one continuous improvement method (from the list above or one of your own choice). Research the methodology including:</a:t>
            </a:r>
          </a:p>
          <a:p>
            <a:pPr marL="457200" indent="-457200">
              <a:lnSpc>
                <a:spcPct val="114000"/>
              </a:lnSpc>
              <a:spcBef>
                <a:spcPts val="600"/>
              </a:spcBef>
              <a:spcAft>
                <a:spcPts val="600"/>
              </a:spcAft>
              <a:buFont typeface="Arial" panose="020B0604020202020204" pitchFamily="34" charset="0"/>
              <a:buChar char="•"/>
            </a:pPr>
            <a:r>
              <a:rPr lang="en-US" sz="3000" spc="25" dirty="0">
                <a:solidFill>
                  <a:schemeClr val="bg1"/>
                </a:solidFill>
                <a:latin typeface="Arial" panose="020B0604020202020204" pitchFamily="34" charset="0"/>
                <a:cs typeface="Arial" panose="020B0604020202020204" pitchFamily="34" charset="0"/>
              </a:rPr>
              <a:t>a description of what it is</a:t>
            </a:r>
          </a:p>
          <a:p>
            <a:pPr marL="457200" indent="-457200">
              <a:lnSpc>
                <a:spcPct val="114000"/>
              </a:lnSpc>
              <a:spcBef>
                <a:spcPts val="600"/>
              </a:spcBef>
              <a:spcAft>
                <a:spcPts val="600"/>
              </a:spcAft>
              <a:buFont typeface="Arial" panose="020B0604020202020204" pitchFamily="34" charset="0"/>
              <a:buChar char="•"/>
            </a:pPr>
            <a:r>
              <a:rPr lang="en-US" sz="3000" spc="25" dirty="0">
                <a:solidFill>
                  <a:schemeClr val="bg1"/>
                </a:solidFill>
                <a:latin typeface="Arial" panose="020B0604020202020204" pitchFamily="34" charset="0"/>
                <a:cs typeface="Arial" panose="020B0604020202020204" pitchFamily="34" charset="0"/>
              </a:rPr>
              <a:t>how it works </a:t>
            </a:r>
          </a:p>
          <a:p>
            <a:pPr marL="457200" indent="-457200">
              <a:lnSpc>
                <a:spcPct val="114000"/>
              </a:lnSpc>
              <a:spcBef>
                <a:spcPts val="600"/>
              </a:spcBef>
              <a:spcAft>
                <a:spcPts val="600"/>
              </a:spcAft>
              <a:buFont typeface="Arial" panose="020B0604020202020204" pitchFamily="34" charset="0"/>
              <a:buChar char="•"/>
            </a:pPr>
            <a:r>
              <a:rPr lang="en-US" sz="3000" spc="25" dirty="0">
                <a:solidFill>
                  <a:schemeClr val="bg1"/>
                </a:solidFill>
                <a:latin typeface="Arial" panose="020B0604020202020204" pitchFamily="34" charset="0"/>
                <a:cs typeface="Arial" panose="020B0604020202020204" pitchFamily="34" charset="0"/>
              </a:rPr>
              <a:t>how you can use it in the workplace. </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23</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0553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03551" y="8746411"/>
            <a:ext cx="11716295" cy="717197"/>
          </a:xfrm>
          <a:prstGeom prst="rect">
            <a:avLst/>
          </a:prstGeom>
        </p:spPr>
        <p:txBody>
          <a:bodyPr lIns="0" tIns="0" rIns="0" bIns="0" rtlCol="0" anchor="t">
            <a:spAutoFit/>
          </a:bodyPr>
          <a:lstStyle/>
          <a:p>
            <a:pPr algn="r">
              <a:lnSpc>
                <a:spcPts val="5759"/>
              </a:lnSpc>
            </a:pPr>
            <a:r>
              <a:rPr lang="en-US" sz="4800" spc="192" dirty="0">
                <a:solidFill>
                  <a:srgbClr val="F4F8F3"/>
                </a:solidFill>
                <a:latin typeface="Montserrat Light"/>
              </a:rPr>
              <a:t>Topic 1: Insert topic title </a:t>
            </a:r>
          </a:p>
        </p:txBody>
      </p:sp>
      <p:grpSp>
        <p:nvGrpSpPr>
          <p:cNvPr id="5" name="Group 5"/>
          <p:cNvGrpSpPr/>
          <p:nvPr/>
        </p:nvGrpSpPr>
        <p:grpSpPr>
          <a:xfrm>
            <a:off x="1028700" y="446788"/>
            <a:ext cx="17244000" cy="220040"/>
            <a:chOff x="0" y="0"/>
            <a:chExt cx="23454501" cy="293386"/>
          </a:xfrm>
        </p:grpSpPr>
        <p:sp>
          <p:nvSpPr>
            <p:cNvPr id="6" name="AutoShape 6"/>
            <p:cNvSpPr/>
            <p:nvPr/>
          </p:nvSpPr>
          <p:spPr>
            <a:xfrm>
              <a:off x="0" y="125899"/>
              <a:ext cx="23454501" cy="27726"/>
            </a:xfrm>
            <a:prstGeom prst="rect">
              <a:avLst/>
            </a:prstGeom>
            <a:solidFill>
              <a:srgbClr val="31859C"/>
            </a:solidFill>
          </p:spPr>
        </p:sp>
        <p:sp>
          <p:nvSpPr>
            <p:cNvPr id="7" name="AutoShape 7"/>
            <p:cNvSpPr/>
            <p:nvPr/>
          </p:nvSpPr>
          <p:spPr>
            <a:xfrm>
              <a:off x="0" y="13863"/>
              <a:ext cx="292033" cy="279524"/>
            </a:xfrm>
            <a:prstGeom prst="rect">
              <a:avLst/>
            </a:prstGeom>
            <a:solidFill>
              <a:srgbClr val="31859C"/>
            </a:solidFill>
          </p:spPr>
        </p:sp>
        <p:sp>
          <p:nvSpPr>
            <p:cNvPr id="8" name="AutoShape 8"/>
            <p:cNvSpPr/>
            <p:nvPr/>
          </p:nvSpPr>
          <p:spPr>
            <a:xfrm>
              <a:off x="7770499" y="0"/>
              <a:ext cx="292033" cy="279524"/>
            </a:xfrm>
            <a:prstGeom prst="rect">
              <a:avLst/>
            </a:prstGeom>
            <a:solidFill>
              <a:srgbClr val="31859C"/>
            </a:solidFill>
          </p:spPr>
        </p:sp>
        <p:sp>
          <p:nvSpPr>
            <p:cNvPr id="9" name="AutoShape 9"/>
            <p:cNvSpPr/>
            <p:nvPr/>
          </p:nvSpPr>
          <p:spPr>
            <a:xfrm>
              <a:off x="15540998" y="0"/>
              <a:ext cx="292033" cy="279524"/>
            </a:xfrm>
            <a:prstGeom prst="rect">
              <a:avLst/>
            </a:prstGeom>
            <a:solidFill>
              <a:srgbClr val="31859C"/>
            </a:solidFill>
          </p:spPr>
        </p:sp>
      </p:grpSp>
      <p:sp>
        <p:nvSpPr>
          <p:cNvPr id="12" name="AutoShape 2">
            <a:extLst>
              <a:ext uri="{FF2B5EF4-FFF2-40B4-BE49-F238E27FC236}">
                <a16:creationId xmlns:a16="http://schemas.microsoft.com/office/drawing/2014/main" id="{54B605DE-63C5-4B19-89D4-FD69EFF21B44}"/>
              </a:ext>
            </a:extLst>
          </p:cNvPr>
          <p:cNvSpPr/>
          <p:nvPr/>
        </p:nvSpPr>
        <p:spPr>
          <a:xfrm>
            <a:off x="0" y="7886700"/>
            <a:ext cx="18288000" cy="1621070"/>
          </a:xfrm>
          <a:prstGeom prst="rect">
            <a:avLst/>
          </a:prstGeom>
          <a:solidFill>
            <a:srgbClr val="31859C"/>
          </a:solidFill>
        </p:spPr>
      </p:sp>
      <p:sp>
        <p:nvSpPr>
          <p:cNvPr id="13" name="TextBox 3">
            <a:extLst>
              <a:ext uri="{FF2B5EF4-FFF2-40B4-BE49-F238E27FC236}">
                <a16:creationId xmlns:a16="http://schemas.microsoft.com/office/drawing/2014/main" id="{A31A0CE9-BF08-435F-8682-EFAE4D36D39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chemeClr val="bg1"/>
                </a:solidFill>
                <a:latin typeface="Arial" panose="020B0604020202020204" pitchFamily="34" charset="0"/>
                <a:cs typeface="Arial" panose="020B0604020202020204" pitchFamily="34" charset="0"/>
              </a:rPr>
              <a:t>Topic 2: Systematic decision making</a:t>
            </a:r>
          </a:p>
        </p:txBody>
      </p:sp>
      <p:sp>
        <p:nvSpPr>
          <p:cNvPr id="17" name="TextBox 4">
            <a:extLst>
              <a:ext uri="{FF2B5EF4-FFF2-40B4-BE49-F238E27FC236}">
                <a16:creationId xmlns:a16="http://schemas.microsoft.com/office/drawing/2014/main" id="{EAC90A64-36BA-4EF5-BA95-DA478EAEA9E6}"/>
              </a:ext>
            </a:extLst>
          </p:cNvPr>
          <p:cNvSpPr txBox="1"/>
          <p:nvPr/>
        </p:nvSpPr>
        <p:spPr>
          <a:xfrm>
            <a:off x="1028700" y="1676834"/>
            <a:ext cx="12687300" cy="2811475"/>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5" dirty="0">
                <a:solidFill>
                  <a:srgbClr val="31859C"/>
                </a:solidFill>
                <a:latin typeface="Arial" panose="020B0604020202020204" pitchFamily="34" charset="0"/>
                <a:cs typeface="Arial" panose="020B0604020202020204" pitchFamily="34" charset="0"/>
              </a:rPr>
              <a:t>ELEMENTS OF WORKPLACE PROCESSES, PRODUCTS OR SERVICES</a:t>
            </a:r>
          </a:p>
          <a:p>
            <a:pPr>
              <a:lnSpc>
                <a:spcPct val="114000"/>
              </a:lnSpc>
              <a:spcBef>
                <a:spcPts val="600"/>
              </a:spcBef>
              <a:spcAft>
                <a:spcPts val="600"/>
              </a:spcAft>
            </a:pPr>
            <a:r>
              <a:rPr lang="en-US" sz="3000" spc="25" dirty="0">
                <a:solidFill>
                  <a:srgbClr val="31859C"/>
                </a:solidFill>
                <a:latin typeface="Arial" panose="020B0604020202020204" pitchFamily="34" charset="0"/>
                <a:cs typeface="Arial" panose="020B0604020202020204" pitchFamily="34" charset="0"/>
              </a:rPr>
              <a:t>Before we are able to critically think about workplace processes, products or services in order to improve them, we need to understand more about what they are. </a:t>
            </a:r>
          </a:p>
        </p:txBody>
      </p:sp>
      <p:sp>
        <p:nvSpPr>
          <p:cNvPr id="19" name="Footer Placeholder 9">
            <a:extLst>
              <a:ext uri="{FF2B5EF4-FFF2-40B4-BE49-F238E27FC236}">
                <a16:creationId xmlns:a16="http://schemas.microsoft.com/office/drawing/2014/main" id="{6685C03C-D3A1-47F0-8257-B6B05AB85E7D}"/>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5BC0C534-ADAF-D84D-81C8-2A1D2405EFB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24</a:t>
            </a:fld>
            <a:endParaRPr lang="en-US" b="1" dirty="0">
              <a:solidFill>
                <a:srgbClr val="31859C"/>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926D74E0-C97E-4B4E-A4B8-E4672C22C44F}"/>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2723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3238066"/>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GROUP WORK</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Work in small groups. Define the following terms:</a:t>
            </a:r>
          </a:p>
          <a:p>
            <a:pPr marL="457200" indent="-457200">
              <a:lnSpc>
                <a:spcPct val="114000"/>
              </a:lnSpc>
              <a:spcBef>
                <a:spcPts val="600"/>
              </a:spcBef>
              <a:spcAft>
                <a:spcPts val="600"/>
              </a:spcAft>
              <a:buFont typeface="Arial" panose="020B0604020202020204" pitchFamily="34" charset="0"/>
              <a:buChar char="•"/>
            </a:pPr>
            <a:r>
              <a:rPr lang="en-US" sz="3000" spc="25" dirty="0">
                <a:solidFill>
                  <a:schemeClr val="bg1"/>
                </a:solidFill>
                <a:latin typeface="Arial" panose="020B0604020202020204" pitchFamily="34" charset="0"/>
                <a:cs typeface="Arial" panose="020B0604020202020204" pitchFamily="34" charset="0"/>
              </a:rPr>
              <a:t>process/procedure</a:t>
            </a:r>
          </a:p>
          <a:p>
            <a:pPr marL="457200" indent="-457200">
              <a:lnSpc>
                <a:spcPct val="114000"/>
              </a:lnSpc>
              <a:spcBef>
                <a:spcPts val="600"/>
              </a:spcBef>
              <a:spcAft>
                <a:spcPts val="600"/>
              </a:spcAft>
              <a:buFont typeface="Arial" panose="020B0604020202020204" pitchFamily="34" charset="0"/>
              <a:buChar char="•"/>
            </a:pPr>
            <a:r>
              <a:rPr lang="en-US" sz="3000" spc="25" dirty="0">
                <a:solidFill>
                  <a:schemeClr val="bg1"/>
                </a:solidFill>
                <a:latin typeface="Arial" panose="020B0604020202020204" pitchFamily="34" charset="0"/>
                <a:cs typeface="Arial" panose="020B0604020202020204" pitchFamily="34" charset="0"/>
              </a:rPr>
              <a:t>product</a:t>
            </a:r>
          </a:p>
          <a:p>
            <a:pPr marL="457200" indent="-457200">
              <a:lnSpc>
                <a:spcPct val="114000"/>
              </a:lnSpc>
              <a:spcBef>
                <a:spcPts val="600"/>
              </a:spcBef>
              <a:spcAft>
                <a:spcPts val="600"/>
              </a:spcAft>
              <a:buFont typeface="Arial" panose="020B0604020202020204" pitchFamily="34" charset="0"/>
              <a:buChar char="•"/>
            </a:pPr>
            <a:r>
              <a:rPr lang="en-US" sz="3000" spc="25" dirty="0">
                <a:solidFill>
                  <a:schemeClr val="bg1"/>
                </a:solidFill>
                <a:latin typeface="Arial" panose="020B0604020202020204" pitchFamily="34" charset="0"/>
                <a:cs typeface="Arial" panose="020B0604020202020204" pitchFamily="34" charset="0"/>
              </a:rPr>
              <a:t>service</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25</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2787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03551" y="8746411"/>
            <a:ext cx="11716295" cy="717197"/>
          </a:xfrm>
          <a:prstGeom prst="rect">
            <a:avLst/>
          </a:prstGeom>
        </p:spPr>
        <p:txBody>
          <a:bodyPr lIns="0" tIns="0" rIns="0" bIns="0" rtlCol="0" anchor="t">
            <a:spAutoFit/>
          </a:bodyPr>
          <a:lstStyle/>
          <a:p>
            <a:pPr algn="r">
              <a:lnSpc>
                <a:spcPts val="5759"/>
              </a:lnSpc>
            </a:pPr>
            <a:r>
              <a:rPr lang="en-US" sz="4800" spc="192" dirty="0">
                <a:solidFill>
                  <a:srgbClr val="F4F8F3"/>
                </a:solidFill>
                <a:latin typeface="Montserrat Light"/>
              </a:rPr>
              <a:t>Topic 1: Insert topic title </a:t>
            </a:r>
          </a:p>
        </p:txBody>
      </p:sp>
      <p:grpSp>
        <p:nvGrpSpPr>
          <p:cNvPr id="5" name="Group 5"/>
          <p:cNvGrpSpPr/>
          <p:nvPr/>
        </p:nvGrpSpPr>
        <p:grpSpPr>
          <a:xfrm>
            <a:off x="1028700" y="446788"/>
            <a:ext cx="17244000" cy="220040"/>
            <a:chOff x="0" y="0"/>
            <a:chExt cx="23454501" cy="293386"/>
          </a:xfrm>
        </p:grpSpPr>
        <p:sp>
          <p:nvSpPr>
            <p:cNvPr id="6" name="AutoShape 6"/>
            <p:cNvSpPr/>
            <p:nvPr/>
          </p:nvSpPr>
          <p:spPr>
            <a:xfrm>
              <a:off x="0" y="125899"/>
              <a:ext cx="23454501" cy="27726"/>
            </a:xfrm>
            <a:prstGeom prst="rect">
              <a:avLst/>
            </a:prstGeom>
            <a:solidFill>
              <a:srgbClr val="31859C"/>
            </a:solidFill>
          </p:spPr>
        </p:sp>
        <p:sp>
          <p:nvSpPr>
            <p:cNvPr id="7" name="AutoShape 7"/>
            <p:cNvSpPr/>
            <p:nvPr/>
          </p:nvSpPr>
          <p:spPr>
            <a:xfrm>
              <a:off x="0" y="13863"/>
              <a:ext cx="292033" cy="279524"/>
            </a:xfrm>
            <a:prstGeom prst="rect">
              <a:avLst/>
            </a:prstGeom>
            <a:solidFill>
              <a:srgbClr val="31859C"/>
            </a:solidFill>
          </p:spPr>
        </p:sp>
        <p:sp>
          <p:nvSpPr>
            <p:cNvPr id="8" name="AutoShape 8"/>
            <p:cNvSpPr/>
            <p:nvPr/>
          </p:nvSpPr>
          <p:spPr>
            <a:xfrm>
              <a:off x="7770499" y="0"/>
              <a:ext cx="292033" cy="279524"/>
            </a:xfrm>
            <a:prstGeom prst="rect">
              <a:avLst/>
            </a:prstGeom>
            <a:solidFill>
              <a:srgbClr val="31859C"/>
            </a:solidFill>
          </p:spPr>
        </p:sp>
        <p:sp>
          <p:nvSpPr>
            <p:cNvPr id="9" name="AutoShape 9"/>
            <p:cNvSpPr/>
            <p:nvPr/>
          </p:nvSpPr>
          <p:spPr>
            <a:xfrm>
              <a:off x="15540998" y="0"/>
              <a:ext cx="292033" cy="279524"/>
            </a:xfrm>
            <a:prstGeom prst="rect">
              <a:avLst/>
            </a:prstGeom>
            <a:solidFill>
              <a:srgbClr val="31859C"/>
            </a:solidFill>
          </p:spPr>
        </p:sp>
      </p:grpSp>
      <p:sp>
        <p:nvSpPr>
          <p:cNvPr id="12" name="AutoShape 2">
            <a:extLst>
              <a:ext uri="{FF2B5EF4-FFF2-40B4-BE49-F238E27FC236}">
                <a16:creationId xmlns:a16="http://schemas.microsoft.com/office/drawing/2014/main" id="{54B605DE-63C5-4B19-89D4-FD69EFF21B44}"/>
              </a:ext>
            </a:extLst>
          </p:cNvPr>
          <p:cNvSpPr/>
          <p:nvPr/>
        </p:nvSpPr>
        <p:spPr>
          <a:xfrm>
            <a:off x="0" y="7886700"/>
            <a:ext cx="18288000" cy="1621070"/>
          </a:xfrm>
          <a:prstGeom prst="rect">
            <a:avLst/>
          </a:prstGeom>
          <a:solidFill>
            <a:srgbClr val="31859C"/>
          </a:solidFill>
        </p:spPr>
      </p:sp>
      <p:sp>
        <p:nvSpPr>
          <p:cNvPr id="13" name="TextBox 3">
            <a:extLst>
              <a:ext uri="{FF2B5EF4-FFF2-40B4-BE49-F238E27FC236}">
                <a16:creationId xmlns:a16="http://schemas.microsoft.com/office/drawing/2014/main" id="{A31A0CE9-BF08-435F-8682-EFAE4D36D39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chemeClr val="bg1"/>
                </a:solidFill>
                <a:latin typeface="Arial" panose="020B0604020202020204" pitchFamily="34" charset="0"/>
                <a:cs typeface="Arial" panose="020B0604020202020204" pitchFamily="34" charset="0"/>
              </a:rPr>
              <a:t>Topic 2: Systematic decision making</a:t>
            </a:r>
          </a:p>
        </p:txBody>
      </p:sp>
      <p:sp>
        <p:nvSpPr>
          <p:cNvPr id="17" name="TextBox 4">
            <a:extLst>
              <a:ext uri="{FF2B5EF4-FFF2-40B4-BE49-F238E27FC236}">
                <a16:creationId xmlns:a16="http://schemas.microsoft.com/office/drawing/2014/main" id="{EAC90A64-36BA-4EF5-BA95-DA478EAEA9E6}"/>
              </a:ext>
            </a:extLst>
          </p:cNvPr>
          <p:cNvSpPr txBox="1"/>
          <p:nvPr/>
        </p:nvSpPr>
        <p:spPr>
          <a:xfrm>
            <a:off x="1028700" y="1676834"/>
            <a:ext cx="12687300" cy="2811475"/>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5" dirty="0">
                <a:solidFill>
                  <a:srgbClr val="31859C"/>
                </a:solidFill>
                <a:latin typeface="Arial" panose="020B0604020202020204" pitchFamily="34" charset="0"/>
                <a:cs typeface="Arial" panose="020B0604020202020204" pitchFamily="34" charset="0"/>
              </a:rPr>
              <a:t>ELEMENTS OF WORKPLACE PROCESSES, PRODUCTS OR SERVICES</a:t>
            </a:r>
          </a:p>
          <a:p>
            <a:pPr>
              <a:lnSpc>
                <a:spcPct val="114000"/>
              </a:lnSpc>
              <a:spcBef>
                <a:spcPts val="600"/>
              </a:spcBef>
              <a:spcAft>
                <a:spcPts val="600"/>
              </a:spcAft>
            </a:pPr>
            <a:r>
              <a:rPr lang="en-US" sz="3000" spc="25">
                <a:solidFill>
                  <a:srgbClr val="31859C"/>
                </a:solidFill>
                <a:latin typeface="Arial" panose="020B0604020202020204" pitchFamily="34" charset="0"/>
                <a:cs typeface="Arial" panose="020B0604020202020204" pitchFamily="34" charset="0"/>
              </a:rPr>
              <a:t>Your workplace will have numerous processes and procedures in place to ensure the business complies with legislation and is able to successfully provide products and/or services. </a:t>
            </a:r>
          </a:p>
        </p:txBody>
      </p:sp>
      <p:sp>
        <p:nvSpPr>
          <p:cNvPr id="19" name="Footer Placeholder 9">
            <a:extLst>
              <a:ext uri="{FF2B5EF4-FFF2-40B4-BE49-F238E27FC236}">
                <a16:creationId xmlns:a16="http://schemas.microsoft.com/office/drawing/2014/main" id="{6685C03C-D3A1-47F0-8257-B6B05AB85E7D}"/>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5BC0C534-ADAF-D84D-81C8-2A1D2405EFB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26</a:t>
            </a:fld>
            <a:endParaRPr lang="en-US" b="1" dirty="0">
              <a:solidFill>
                <a:srgbClr val="31859C"/>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926D74E0-C97E-4B4E-A4B8-E4672C22C44F}"/>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8703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03551" y="8746411"/>
            <a:ext cx="11716295" cy="717197"/>
          </a:xfrm>
          <a:prstGeom prst="rect">
            <a:avLst/>
          </a:prstGeom>
        </p:spPr>
        <p:txBody>
          <a:bodyPr lIns="0" tIns="0" rIns="0" bIns="0" rtlCol="0" anchor="t">
            <a:spAutoFit/>
          </a:bodyPr>
          <a:lstStyle/>
          <a:p>
            <a:pPr algn="r">
              <a:lnSpc>
                <a:spcPts val="5759"/>
              </a:lnSpc>
            </a:pPr>
            <a:r>
              <a:rPr lang="en-US" sz="4800" spc="192" dirty="0">
                <a:solidFill>
                  <a:srgbClr val="F4F8F3"/>
                </a:solidFill>
                <a:latin typeface="Montserrat Light"/>
              </a:rPr>
              <a:t>Topic 1: Insert topic title </a:t>
            </a:r>
          </a:p>
        </p:txBody>
      </p:sp>
      <p:grpSp>
        <p:nvGrpSpPr>
          <p:cNvPr id="5" name="Group 5"/>
          <p:cNvGrpSpPr/>
          <p:nvPr/>
        </p:nvGrpSpPr>
        <p:grpSpPr>
          <a:xfrm>
            <a:off x="1028700" y="446788"/>
            <a:ext cx="17244000" cy="220040"/>
            <a:chOff x="0" y="0"/>
            <a:chExt cx="23454501" cy="293386"/>
          </a:xfrm>
        </p:grpSpPr>
        <p:sp>
          <p:nvSpPr>
            <p:cNvPr id="6" name="AutoShape 6"/>
            <p:cNvSpPr/>
            <p:nvPr/>
          </p:nvSpPr>
          <p:spPr>
            <a:xfrm>
              <a:off x="0" y="125899"/>
              <a:ext cx="23454501" cy="27726"/>
            </a:xfrm>
            <a:prstGeom prst="rect">
              <a:avLst/>
            </a:prstGeom>
            <a:solidFill>
              <a:srgbClr val="31859C"/>
            </a:solidFill>
          </p:spPr>
        </p:sp>
        <p:sp>
          <p:nvSpPr>
            <p:cNvPr id="7" name="AutoShape 7"/>
            <p:cNvSpPr/>
            <p:nvPr/>
          </p:nvSpPr>
          <p:spPr>
            <a:xfrm>
              <a:off x="0" y="13863"/>
              <a:ext cx="292033" cy="279524"/>
            </a:xfrm>
            <a:prstGeom prst="rect">
              <a:avLst/>
            </a:prstGeom>
            <a:solidFill>
              <a:srgbClr val="31859C"/>
            </a:solidFill>
          </p:spPr>
        </p:sp>
        <p:sp>
          <p:nvSpPr>
            <p:cNvPr id="8" name="AutoShape 8"/>
            <p:cNvSpPr/>
            <p:nvPr/>
          </p:nvSpPr>
          <p:spPr>
            <a:xfrm>
              <a:off x="7770499" y="0"/>
              <a:ext cx="292033" cy="279524"/>
            </a:xfrm>
            <a:prstGeom prst="rect">
              <a:avLst/>
            </a:prstGeom>
            <a:solidFill>
              <a:srgbClr val="31859C"/>
            </a:solidFill>
          </p:spPr>
        </p:sp>
        <p:sp>
          <p:nvSpPr>
            <p:cNvPr id="9" name="AutoShape 9"/>
            <p:cNvSpPr/>
            <p:nvPr/>
          </p:nvSpPr>
          <p:spPr>
            <a:xfrm>
              <a:off x="15540998" y="0"/>
              <a:ext cx="292033" cy="279524"/>
            </a:xfrm>
            <a:prstGeom prst="rect">
              <a:avLst/>
            </a:prstGeom>
            <a:solidFill>
              <a:srgbClr val="31859C"/>
            </a:solidFill>
          </p:spPr>
        </p:sp>
      </p:grpSp>
      <p:sp>
        <p:nvSpPr>
          <p:cNvPr id="12" name="AutoShape 2">
            <a:extLst>
              <a:ext uri="{FF2B5EF4-FFF2-40B4-BE49-F238E27FC236}">
                <a16:creationId xmlns:a16="http://schemas.microsoft.com/office/drawing/2014/main" id="{54B605DE-63C5-4B19-89D4-FD69EFF21B44}"/>
              </a:ext>
            </a:extLst>
          </p:cNvPr>
          <p:cNvSpPr/>
          <p:nvPr/>
        </p:nvSpPr>
        <p:spPr>
          <a:xfrm>
            <a:off x="0" y="7886700"/>
            <a:ext cx="18288000" cy="1621070"/>
          </a:xfrm>
          <a:prstGeom prst="rect">
            <a:avLst/>
          </a:prstGeom>
          <a:solidFill>
            <a:srgbClr val="31859C"/>
          </a:solidFill>
        </p:spPr>
      </p:sp>
      <p:sp>
        <p:nvSpPr>
          <p:cNvPr id="13" name="TextBox 3">
            <a:extLst>
              <a:ext uri="{FF2B5EF4-FFF2-40B4-BE49-F238E27FC236}">
                <a16:creationId xmlns:a16="http://schemas.microsoft.com/office/drawing/2014/main" id="{A31A0CE9-BF08-435F-8682-EFAE4D36D39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chemeClr val="bg1"/>
                </a:solidFill>
                <a:latin typeface="Arial" panose="020B0604020202020204" pitchFamily="34" charset="0"/>
                <a:cs typeface="Arial" panose="020B0604020202020204" pitchFamily="34" charset="0"/>
              </a:rPr>
              <a:t>Topic 2: Systematic decision making</a:t>
            </a:r>
          </a:p>
        </p:txBody>
      </p:sp>
      <p:sp>
        <p:nvSpPr>
          <p:cNvPr id="17" name="TextBox 4">
            <a:extLst>
              <a:ext uri="{FF2B5EF4-FFF2-40B4-BE49-F238E27FC236}">
                <a16:creationId xmlns:a16="http://schemas.microsoft.com/office/drawing/2014/main" id="{EAC90A64-36BA-4EF5-BA95-DA478EAEA9E6}"/>
              </a:ext>
            </a:extLst>
          </p:cNvPr>
          <p:cNvSpPr txBox="1"/>
          <p:nvPr/>
        </p:nvSpPr>
        <p:spPr>
          <a:xfrm>
            <a:off x="1028700" y="1676834"/>
            <a:ext cx="12687300" cy="514500"/>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5" dirty="0">
                <a:solidFill>
                  <a:srgbClr val="31859C"/>
                </a:solidFill>
                <a:latin typeface="Arial" panose="020B0604020202020204" pitchFamily="34" charset="0"/>
                <a:cs typeface="Arial" panose="020B0604020202020204" pitchFamily="34" charset="0"/>
              </a:rPr>
              <a:t>PROCESS ELEMENTS</a:t>
            </a:r>
          </a:p>
        </p:txBody>
      </p:sp>
      <p:sp>
        <p:nvSpPr>
          <p:cNvPr id="19" name="Footer Placeholder 9">
            <a:extLst>
              <a:ext uri="{FF2B5EF4-FFF2-40B4-BE49-F238E27FC236}">
                <a16:creationId xmlns:a16="http://schemas.microsoft.com/office/drawing/2014/main" id="{6685C03C-D3A1-47F0-8257-B6B05AB85E7D}"/>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5BC0C534-ADAF-D84D-81C8-2A1D2405EFB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27</a:t>
            </a:fld>
            <a:endParaRPr lang="en-US" b="1" dirty="0">
              <a:solidFill>
                <a:srgbClr val="31859C"/>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926D74E0-C97E-4B4E-A4B8-E4672C22C44F}"/>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pic>
        <p:nvPicPr>
          <p:cNvPr id="15" name="Picture 14" descr="A close up of a sign&#10;&#10;Description automatically generated">
            <a:extLst>
              <a:ext uri="{FF2B5EF4-FFF2-40B4-BE49-F238E27FC236}">
                <a16:creationId xmlns:a16="http://schemas.microsoft.com/office/drawing/2014/main" id="{E709486B-11E9-D241-B9B2-B21B89D91C3A}"/>
              </a:ext>
            </a:extLst>
          </p:cNvPr>
          <p:cNvPicPr/>
          <p:nvPr/>
        </p:nvPicPr>
        <p:blipFill>
          <a:blip r:embed="rId2"/>
          <a:stretch>
            <a:fillRect/>
          </a:stretch>
        </p:blipFill>
        <p:spPr>
          <a:xfrm>
            <a:off x="3733800" y="2688236"/>
            <a:ext cx="11506200" cy="4055464"/>
          </a:xfrm>
          <a:prstGeom prst="rect">
            <a:avLst/>
          </a:prstGeom>
        </p:spPr>
      </p:pic>
    </p:spTree>
    <p:extLst>
      <p:ext uri="{BB962C8B-B14F-4D97-AF65-F5344CB8AC3E}">
        <p14:creationId xmlns:p14="http://schemas.microsoft.com/office/powerpoint/2010/main" val="2344600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03551" y="8746411"/>
            <a:ext cx="11716295" cy="717197"/>
          </a:xfrm>
          <a:prstGeom prst="rect">
            <a:avLst/>
          </a:prstGeom>
        </p:spPr>
        <p:txBody>
          <a:bodyPr lIns="0" tIns="0" rIns="0" bIns="0" rtlCol="0" anchor="t">
            <a:spAutoFit/>
          </a:bodyPr>
          <a:lstStyle/>
          <a:p>
            <a:pPr algn="r">
              <a:lnSpc>
                <a:spcPts val="5759"/>
              </a:lnSpc>
            </a:pPr>
            <a:r>
              <a:rPr lang="en-US" sz="4800" spc="192" dirty="0">
                <a:solidFill>
                  <a:srgbClr val="F4F8F3"/>
                </a:solidFill>
                <a:latin typeface="Montserrat Light"/>
              </a:rPr>
              <a:t>Topic 1: Insert topic title </a:t>
            </a:r>
          </a:p>
        </p:txBody>
      </p:sp>
      <p:grpSp>
        <p:nvGrpSpPr>
          <p:cNvPr id="5" name="Group 5"/>
          <p:cNvGrpSpPr/>
          <p:nvPr/>
        </p:nvGrpSpPr>
        <p:grpSpPr>
          <a:xfrm>
            <a:off x="1028700" y="446788"/>
            <a:ext cx="17244000" cy="220040"/>
            <a:chOff x="0" y="0"/>
            <a:chExt cx="23454501" cy="293386"/>
          </a:xfrm>
        </p:grpSpPr>
        <p:sp>
          <p:nvSpPr>
            <p:cNvPr id="6" name="AutoShape 6"/>
            <p:cNvSpPr/>
            <p:nvPr/>
          </p:nvSpPr>
          <p:spPr>
            <a:xfrm>
              <a:off x="0" y="125899"/>
              <a:ext cx="23454501" cy="27726"/>
            </a:xfrm>
            <a:prstGeom prst="rect">
              <a:avLst/>
            </a:prstGeom>
            <a:solidFill>
              <a:srgbClr val="31859C"/>
            </a:solidFill>
          </p:spPr>
        </p:sp>
        <p:sp>
          <p:nvSpPr>
            <p:cNvPr id="7" name="AutoShape 7"/>
            <p:cNvSpPr/>
            <p:nvPr/>
          </p:nvSpPr>
          <p:spPr>
            <a:xfrm>
              <a:off x="0" y="13863"/>
              <a:ext cx="292033" cy="279524"/>
            </a:xfrm>
            <a:prstGeom prst="rect">
              <a:avLst/>
            </a:prstGeom>
            <a:solidFill>
              <a:srgbClr val="31859C"/>
            </a:solidFill>
          </p:spPr>
        </p:sp>
        <p:sp>
          <p:nvSpPr>
            <p:cNvPr id="8" name="AutoShape 8"/>
            <p:cNvSpPr/>
            <p:nvPr/>
          </p:nvSpPr>
          <p:spPr>
            <a:xfrm>
              <a:off x="7770499" y="0"/>
              <a:ext cx="292033" cy="279524"/>
            </a:xfrm>
            <a:prstGeom prst="rect">
              <a:avLst/>
            </a:prstGeom>
            <a:solidFill>
              <a:srgbClr val="31859C"/>
            </a:solidFill>
          </p:spPr>
        </p:sp>
        <p:sp>
          <p:nvSpPr>
            <p:cNvPr id="9" name="AutoShape 9"/>
            <p:cNvSpPr/>
            <p:nvPr/>
          </p:nvSpPr>
          <p:spPr>
            <a:xfrm>
              <a:off x="15540998" y="0"/>
              <a:ext cx="292033" cy="279524"/>
            </a:xfrm>
            <a:prstGeom prst="rect">
              <a:avLst/>
            </a:prstGeom>
            <a:solidFill>
              <a:srgbClr val="31859C"/>
            </a:solidFill>
          </p:spPr>
        </p:sp>
      </p:grpSp>
      <p:sp>
        <p:nvSpPr>
          <p:cNvPr id="12" name="AutoShape 2">
            <a:extLst>
              <a:ext uri="{FF2B5EF4-FFF2-40B4-BE49-F238E27FC236}">
                <a16:creationId xmlns:a16="http://schemas.microsoft.com/office/drawing/2014/main" id="{54B605DE-63C5-4B19-89D4-FD69EFF21B44}"/>
              </a:ext>
            </a:extLst>
          </p:cNvPr>
          <p:cNvSpPr/>
          <p:nvPr/>
        </p:nvSpPr>
        <p:spPr>
          <a:xfrm>
            <a:off x="0" y="7886700"/>
            <a:ext cx="18288000" cy="1621070"/>
          </a:xfrm>
          <a:prstGeom prst="rect">
            <a:avLst/>
          </a:prstGeom>
          <a:solidFill>
            <a:srgbClr val="31859C"/>
          </a:solidFill>
        </p:spPr>
      </p:sp>
      <p:sp>
        <p:nvSpPr>
          <p:cNvPr id="13" name="TextBox 3">
            <a:extLst>
              <a:ext uri="{FF2B5EF4-FFF2-40B4-BE49-F238E27FC236}">
                <a16:creationId xmlns:a16="http://schemas.microsoft.com/office/drawing/2014/main" id="{A31A0CE9-BF08-435F-8682-EFAE4D36D39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chemeClr val="bg1"/>
                </a:solidFill>
                <a:latin typeface="Arial" panose="020B0604020202020204" pitchFamily="34" charset="0"/>
                <a:cs typeface="Arial" panose="020B0604020202020204" pitchFamily="34" charset="0"/>
              </a:rPr>
              <a:t>Topic 2: Systematic decision making</a:t>
            </a:r>
          </a:p>
        </p:txBody>
      </p:sp>
      <p:sp>
        <p:nvSpPr>
          <p:cNvPr id="17" name="TextBox 4">
            <a:extLst>
              <a:ext uri="{FF2B5EF4-FFF2-40B4-BE49-F238E27FC236}">
                <a16:creationId xmlns:a16="http://schemas.microsoft.com/office/drawing/2014/main" id="{EAC90A64-36BA-4EF5-BA95-DA478EAEA9E6}"/>
              </a:ext>
            </a:extLst>
          </p:cNvPr>
          <p:cNvSpPr txBox="1"/>
          <p:nvPr/>
        </p:nvSpPr>
        <p:spPr>
          <a:xfrm>
            <a:off x="1028700" y="1676834"/>
            <a:ext cx="12687300" cy="2557880"/>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5" dirty="0">
                <a:solidFill>
                  <a:srgbClr val="31859C"/>
                </a:solidFill>
                <a:latin typeface="Arial" panose="020B0604020202020204" pitchFamily="34" charset="0"/>
                <a:cs typeface="Arial" panose="020B0604020202020204" pitchFamily="34" charset="0"/>
              </a:rPr>
              <a:t>PRODUCT ELEMENTS </a:t>
            </a:r>
          </a:p>
          <a:p>
            <a:pPr marL="457200" indent="-457200">
              <a:lnSpc>
                <a:spcPct val="114000"/>
              </a:lnSpc>
              <a:spcBef>
                <a:spcPts val="600"/>
              </a:spcBef>
              <a:spcAft>
                <a:spcPts val="600"/>
              </a:spcAft>
              <a:buFont typeface="Arial" panose="020B0604020202020204" pitchFamily="34" charset="0"/>
              <a:buChar char="•"/>
            </a:pPr>
            <a:r>
              <a:rPr lang="en-AU" sz="3000" spc="25" dirty="0">
                <a:solidFill>
                  <a:srgbClr val="31859C"/>
                </a:solidFill>
                <a:latin typeface="Arial" panose="020B0604020202020204" pitchFamily="34" charset="0"/>
                <a:cs typeface="Arial" panose="020B0604020202020204" pitchFamily="34" charset="0"/>
              </a:rPr>
              <a:t>Core benefits</a:t>
            </a:r>
          </a:p>
          <a:p>
            <a:pPr marL="457200" indent="-457200">
              <a:lnSpc>
                <a:spcPct val="114000"/>
              </a:lnSpc>
              <a:spcBef>
                <a:spcPts val="600"/>
              </a:spcBef>
              <a:spcAft>
                <a:spcPts val="600"/>
              </a:spcAft>
              <a:buFont typeface="Arial" panose="020B0604020202020204" pitchFamily="34" charset="0"/>
              <a:buChar char="•"/>
            </a:pPr>
            <a:r>
              <a:rPr lang="en-AU" sz="3000" spc="25" dirty="0">
                <a:solidFill>
                  <a:srgbClr val="31859C"/>
                </a:solidFill>
                <a:latin typeface="Arial" panose="020B0604020202020204" pitchFamily="34" charset="0"/>
                <a:cs typeface="Arial" panose="020B0604020202020204" pitchFamily="34" charset="0"/>
              </a:rPr>
              <a:t>Physical element</a:t>
            </a:r>
          </a:p>
          <a:p>
            <a:pPr marL="457200" indent="-457200">
              <a:lnSpc>
                <a:spcPct val="114000"/>
              </a:lnSpc>
              <a:spcBef>
                <a:spcPts val="600"/>
              </a:spcBef>
              <a:spcAft>
                <a:spcPts val="600"/>
              </a:spcAft>
              <a:buFont typeface="Arial" panose="020B0604020202020204" pitchFamily="34" charset="0"/>
              <a:buChar char="•"/>
            </a:pPr>
            <a:r>
              <a:rPr lang="en-AU" sz="3000" spc="25" dirty="0">
                <a:solidFill>
                  <a:srgbClr val="31859C"/>
                </a:solidFill>
                <a:latin typeface="Arial" panose="020B0604020202020204" pitchFamily="34" charset="0"/>
                <a:cs typeface="Arial" panose="020B0604020202020204" pitchFamily="34" charset="0"/>
              </a:rPr>
              <a:t>Augmented benefits</a:t>
            </a:r>
          </a:p>
        </p:txBody>
      </p:sp>
      <p:sp>
        <p:nvSpPr>
          <p:cNvPr id="19" name="Footer Placeholder 9">
            <a:extLst>
              <a:ext uri="{FF2B5EF4-FFF2-40B4-BE49-F238E27FC236}">
                <a16:creationId xmlns:a16="http://schemas.microsoft.com/office/drawing/2014/main" id="{6685C03C-D3A1-47F0-8257-B6B05AB85E7D}"/>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5BC0C534-ADAF-D84D-81C8-2A1D2405EFB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28</a:t>
            </a:fld>
            <a:endParaRPr lang="en-US" b="1" dirty="0">
              <a:solidFill>
                <a:srgbClr val="31859C"/>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926D74E0-C97E-4B4E-A4B8-E4672C22C44F}"/>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6997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2403991"/>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DEVELOP</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Choose a product or service relevant to an industry you already work in or are interested in.</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Undertake the tasks provided.</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29</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7168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3"/>
          <p:cNvSpPr txBox="1"/>
          <p:nvPr/>
        </p:nvSpPr>
        <p:spPr>
          <a:xfrm>
            <a:off x="5603551" y="8746411"/>
            <a:ext cx="11716295" cy="717197"/>
          </a:xfrm>
          <a:prstGeom prst="rect">
            <a:avLst/>
          </a:prstGeom>
        </p:spPr>
        <p:txBody>
          <a:bodyPr lIns="0" tIns="0" rIns="0" bIns="0" rtlCol="0" anchor="t">
            <a:spAutoFit/>
          </a:bodyPr>
          <a:lstStyle/>
          <a:p>
            <a:pPr algn="r">
              <a:lnSpc>
                <a:spcPts val="5759"/>
              </a:lnSpc>
            </a:pPr>
            <a:r>
              <a:rPr lang="en-US" sz="4800" spc="192" dirty="0">
                <a:solidFill>
                  <a:srgbClr val="F4F8F3"/>
                </a:solidFill>
                <a:latin typeface="Montserrat Light"/>
              </a:rPr>
              <a:t>Topic 1: Insert topic title </a:t>
            </a:r>
          </a:p>
        </p:txBody>
      </p:sp>
      <p:grpSp>
        <p:nvGrpSpPr>
          <p:cNvPr id="5" name="Group 5"/>
          <p:cNvGrpSpPr/>
          <p:nvPr/>
        </p:nvGrpSpPr>
        <p:grpSpPr>
          <a:xfrm>
            <a:off x="1028700" y="446788"/>
            <a:ext cx="17244000" cy="220040"/>
            <a:chOff x="0" y="0"/>
            <a:chExt cx="23454501" cy="293386"/>
          </a:xfrm>
        </p:grpSpPr>
        <p:sp>
          <p:nvSpPr>
            <p:cNvPr id="6" name="AutoShape 6"/>
            <p:cNvSpPr/>
            <p:nvPr/>
          </p:nvSpPr>
          <p:spPr>
            <a:xfrm>
              <a:off x="0" y="125899"/>
              <a:ext cx="23454501" cy="27726"/>
            </a:xfrm>
            <a:prstGeom prst="rect">
              <a:avLst/>
            </a:prstGeom>
            <a:solidFill>
              <a:srgbClr val="31859C"/>
            </a:solidFill>
          </p:spPr>
        </p:sp>
        <p:sp>
          <p:nvSpPr>
            <p:cNvPr id="7" name="AutoShape 7"/>
            <p:cNvSpPr/>
            <p:nvPr/>
          </p:nvSpPr>
          <p:spPr>
            <a:xfrm>
              <a:off x="0" y="13863"/>
              <a:ext cx="292033" cy="279524"/>
            </a:xfrm>
            <a:prstGeom prst="rect">
              <a:avLst/>
            </a:prstGeom>
            <a:solidFill>
              <a:srgbClr val="31859C"/>
            </a:solidFill>
          </p:spPr>
        </p:sp>
        <p:sp>
          <p:nvSpPr>
            <p:cNvPr id="8" name="AutoShape 8"/>
            <p:cNvSpPr/>
            <p:nvPr/>
          </p:nvSpPr>
          <p:spPr>
            <a:xfrm>
              <a:off x="7770499" y="0"/>
              <a:ext cx="292033" cy="279524"/>
            </a:xfrm>
            <a:prstGeom prst="rect">
              <a:avLst/>
            </a:prstGeom>
            <a:solidFill>
              <a:srgbClr val="31859C"/>
            </a:solidFill>
          </p:spPr>
        </p:sp>
        <p:sp>
          <p:nvSpPr>
            <p:cNvPr id="9" name="AutoShape 9"/>
            <p:cNvSpPr/>
            <p:nvPr/>
          </p:nvSpPr>
          <p:spPr>
            <a:xfrm>
              <a:off x="15540998" y="0"/>
              <a:ext cx="292033" cy="279524"/>
            </a:xfrm>
            <a:prstGeom prst="rect">
              <a:avLst/>
            </a:prstGeom>
            <a:solidFill>
              <a:srgbClr val="31859C"/>
            </a:solidFill>
          </p:spPr>
        </p:sp>
      </p:grpSp>
      <p:sp>
        <p:nvSpPr>
          <p:cNvPr id="12" name="AutoShape 2">
            <a:extLst>
              <a:ext uri="{FF2B5EF4-FFF2-40B4-BE49-F238E27FC236}">
                <a16:creationId xmlns:a16="http://schemas.microsoft.com/office/drawing/2014/main" id="{54B605DE-63C5-4B19-89D4-FD69EFF21B44}"/>
              </a:ext>
            </a:extLst>
          </p:cNvPr>
          <p:cNvSpPr/>
          <p:nvPr/>
        </p:nvSpPr>
        <p:spPr>
          <a:xfrm>
            <a:off x="0" y="7886700"/>
            <a:ext cx="18288000" cy="1621070"/>
          </a:xfrm>
          <a:prstGeom prst="rect">
            <a:avLst/>
          </a:prstGeom>
          <a:solidFill>
            <a:srgbClr val="31859C"/>
          </a:solidFill>
        </p:spPr>
      </p:sp>
      <p:sp>
        <p:nvSpPr>
          <p:cNvPr id="13" name="TextBox 3">
            <a:extLst>
              <a:ext uri="{FF2B5EF4-FFF2-40B4-BE49-F238E27FC236}">
                <a16:creationId xmlns:a16="http://schemas.microsoft.com/office/drawing/2014/main" id="{A31A0CE9-BF08-435F-8682-EFAE4D36D39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chemeClr val="bg1"/>
                </a:solidFill>
                <a:latin typeface="Arial" panose="020B0604020202020204" pitchFamily="34" charset="0"/>
                <a:cs typeface="Arial" panose="020B0604020202020204" pitchFamily="34" charset="0"/>
              </a:rPr>
              <a:t>Topic 1: Critical thinking</a:t>
            </a:r>
          </a:p>
        </p:txBody>
      </p:sp>
      <p:sp>
        <p:nvSpPr>
          <p:cNvPr id="17" name="TextBox 4">
            <a:extLst>
              <a:ext uri="{FF2B5EF4-FFF2-40B4-BE49-F238E27FC236}">
                <a16:creationId xmlns:a16="http://schemas.microsoft.com/office/drawing/2014/main" id="{EAC90A64-36BA-4EF5-BA95-DA478EAEA9E6}"/>
              </a:ext>
            </a:extLst>
          </p:cNvPr>
          <p:cNvSpPr txBox="1"/>
          <p:nvPr/>
        </p:nvSpPr>
        <p:spPr>
          <a:xfrm>
            <a:off x="1028700" y="1676834"/>
            <a:ext cx="12687300" cy="2930289"/>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5" dirty="0">
                <a:solidFill>
                  <a:srgbClr val="31859C"/>
                </a:solidFill>
                <a:latin typeface="Arial" panose="020B0604020202020204" pitchFamily="34" charset="0"/>
                <a:cs typeface="Arial" panose="020B0604020202020204" pitchFamily="34" charset="0"/>
              </a:rPr>
              <a:t>A CRITICAL THINKING APPROACH </a:t>
            </a:r>
          </a:p>
          <a:p>
            <a:pPr marL="457200" indent="-457200">
              <a:lnSpc>
                <a:spcPct val="114000"/>
              </a:lnSpc>
              <a:spcBef>
                <a:spcPts val="600"/>
              </a:spcBef>
              <a:spcAft>
                <a:spcPts val="600"/>
              </a:spcAft>
              <a:buFont typeface="Arial" panose="020B0604020202020204" pitchFamily="34" charset="0"/>
              <a:buChar char="•"/>
            </a:pPr>
            <a:r>
              <a:rPr lang="en-US" sz="3000" spc="25" dirty="0">
                <a:solidFill>
                  <a:srgbClr val="31859C"/>
                </a:solidFill>
                <a:latin typeface="Arial" panose="020B0604020202020204" pitchFamily="34" charset="0"/>
                <a:cs typeface="Arial" panose="020B0604020202020204" pitchFamily="34" charset="0"/>
              </a:rPr>
              <a:t>Critical thinking is when you deliberately and systematically think about your problem or decision.</a:t>
            </a:r>
          </a:p>
          <a:p>
            <a:pPr marL="342900" indent="-342900">
              <a:lnSpc>
                <a:spcPct val="114000"/>
              </a:lnSpc>
              <a:spcBef>
                <a:spcPts val="600"/>
              </a:spcBef>
              <a:spcAft>
                <a:spcPts val="600"/>
              </a:spcAft>
              <a:buFont typeface="Arial" panose="020B0604020202020204" pitchFamily="34" charset="0"/>
              <a:buChar char="•"/>
            </a:pPr>
            <a:r>
              <a:rPr lang="en-US" sz="3000" spc="25" dirty="0">
                <a:solidFill>
                  <a:srgbClr val="31859C"/>
                </a:solidFill>
                <a:latin typeface="Arial" panose="020B0604020202020204" pitchFamily="34" charset="0"/>
                <a:cs typeface="Arial" panose="020B0604020202020204" pitchFamily="34" charset="0"/>
              </a:rPr>
              <a:t>Being able to think critically about a decision or problem will help you arrive at the best solution or decision possible.</a:t>
            </a:r>
          </a:p>
        </p:txBody>
      </p:sp>
      <p:sp>
        <p:nvSpPr>
          <p:cNvPr id="19" name="Footer Placeholder 9">
            <a:extLst>
              <a:ext uri="{FF2B5EF4-FFF2-40B4-BE49-F238E27FC236}">
                <a16:creationId xmlns:a16="http://schemas.microsoft.com/office/drawing/2014/main" id="{6685C03C-D3A1-47F0-8257-B6B05AB85E7D}"/>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5BC0C534-ADAF-D84D-81C8-2A1D2405EFB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3</a:t>
            </a:fld>
            <a:endParaRPr lang="en-US" b="1" dirty="0">
              <a:solidFill>
                <a:srgbClr val="31859C"/>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926D74E0-C97E-4B4E-A4B8-E4672C22C44F}"/>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03551" y="8746411"/>
            <a:ext cx="11716295" cy="717197"/>
          </a:xfrm>
          <a:prstGeom prst="rect">
            <a:avLst/>
          </a:prstGeom>
        </p:spPr>
        <p:txBody>
          <a:bodyPr lIns="0" tIns="0" rIns="0" bIns="0" rtlCol="0" anchor="t">
            <a:spAutoFit/>
          </a:bodyPr>
          <a:lstStyle/>
          <a:p>
            <a:pPr algn="r">
              <a:lnSpc>
                <a:spcPts val="5759"/>
              </a:lnSpc>
            </a:pPr>
            <a:r>
              <a:rPr lang="en-US" sz="4800" spc="192" dirty="0">
                <a:solidFill>
                  <a:srgbClr val="F4F8F3"/>
                </a:solidFill>
                <a:latin typeface="Montserrat Light"/>
              </a:rPr>
              <a:t>Topic 1: Insert topic title </a:t>
            </a:r>
          </a:p>
        </p:txBody>
      </p:sp>
      <p:grpSp>
        <p:nvGrpSpPr>
          <p:cNvPr id="5" name="Group 5"/>
          <p:cNvGrpSpPr/>
          <p:nvPr/>
        </p:nvGrpSpPr>
        <p:grpSpPr>
          <a:xfrm>
            <a:off x="1028700" y="446788"/>
            <a:ext cx="17244000" cy="220040"/>
            <a:chOff x="0" y="0"/>
            <a:chExt cx="23454501" cy="293386"/>
          </a:xfrm>
        </p:grpSpPr>
        <p:sp>
          <p:nvSpPr>
            <p:cNvPr id="6" name="AutoShape 6"/>
            <p:cNvSpPr/>
            <p:nvPr/>
          </p:nvSpPr>
          <p:spPr>
            <a:xfrm>
              <a:off x="0" y="125899"/>
              <a:ext cx="23454501" cy="27726"/>
            </a:xfrm>
            <a:prstGeom prst="rect">
              <a:avLst/>
            </a:prstGeom>
            <a:solidFill>
              <a:srgbClr val="31859C"/>
            </a:solidFill>
          </p:spPr>
        </p:sp>
        <p:sp>
          <p:nvSpPr>
            <p:cNvPr id="7" name="AutoShape 7"/>
            <p:cNvSpPr/>
            <p:nvPr/>
          </p:nvSpPr>
          <p:spPr>
            <a:xfrm>
              <a:off x="0" y="13863"/>
              <a:ext cx="292033" cy="279524"/>
            </a:xfrm>
            <a:prstGeom prst="rect">
              <a:avLst/>
            </a:prstGeom>
            <a:solidFill>
              <a:srgbClr val="31859C"/>
            </a:solidFill>
          </p:spPr>
        </p:sp>
        <p:sp>
          <p:nvSpPr>
            <p:cNvPr id="8" name="AutoShape 8"/>
            <p:cNvSpPr/>
            <p:nvPr/>
          </p:nvSpPr>
          <p:spPr>
            <a:xfrm>
              <a:off x="7770499" y="0"/>
              <a:ext cx="292033" cy="279524"/>
            </a:xfrm>
            <a:prstGeom prst="rect">
              <a:avLst/>
            </a:prstGeom>
            <a:solidFill>
              <a:srgbClr val="31859C"/>
            </a:solidFill>
          </p:spPr>
        </p:sp>
        <p:sp>
          <p:nvSpPr>
            <p:cNvPr id="9" name="AutoShape 9"/>
            <p:cNvSpPr/>
            <p:nvPr/>
          </p:nvSpPr>
          <p:spPr>
            <a:xfrm>
              <a:off x="15540998" y="0"/>
              <a:ext cx="292033" cy="279524"/>
            </a:xfrm>
            <a:prstGeom prst="rect">
              <a:avLst/>
            </a:prstGeom>
            <a:solidFill>
              <a:srgbClr val="31859C"/>
            </a:solidFill>
          </p:spPr>
        </p:sp>
      </p:grpSp>
      <p:sp>
        <p:nvSpPr>
          <p:cNvPr id="12" name="AutoShape 2">
            <a:extLst>
              <a:ext uri="{FF2B5EF4-FFF2-40B4-BE49-F238E27FC236}">
                <a16:creationId xmlns:a16="http://schemas.microsoft.com/office/drawing/2014/main" id="{54B605DE-63C5-4B19-89D4-FD69EFF21B44}"/>
              </a:ext>
            </a:extLst>
          </p:cNvPr>
          <p:cNvSpPr/>
          <p:nvPr/>
        </p:nvSpPr>
        <p:spPr>
          <a:xfrm>
            <a:off x="0" y="7886700"/>
            <a:ext cx="18288000" cy="1621070"/>
          </a:xfrm>
          <a:prstGeom prst="rect">
            <a:avLst/>
          </a:prstGeom>
          <a:solidFill>
            <a:srgbClr val="31859C"/>
          </a:solidFill>
        </p:spPr>
      </p:sp>
      <p:sp>
        <p:nvSpPr>
          <p:cNvPr id="13" name="TextBox 3">
            <a:extLst>
              <a:ext uri="{FF2B5EF4-FFF2-40B4-BE49-F238E27FC236}">
                <a16:creationId xmlns:a16="http://schemas.microsoft.com/office/drawing/2014/main" id="{A31A0CE9-BF08-435F-8682-EFAE4D36D39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chemeClr val="bg1"/>
                </a:solidFill>
                <a:latin typeface="Arial" panose="020B0604020202020204" pitchFamily="34" charset="0"/>
                <a:cs typeface="Arial" panose="020B0604020202020204" pitchFamily="34" charset="0"/>
              </a:rPr>
              <a:t>Topic 2: Systematic decision making</a:t>
            </a:r>
          </a:p>
        </p:txBody>
      </p:sp>
      <p:sp>
        <p:nvSpPr>
          <p:cNvPr id="17" name="TextBox 4">
            <a:extLst>
              <a:ext uri="{FF2B5EF4-FFF2-40B4-BE49-F238E27FC236}">
                <a16:creationId xmlns:a16="http://schemas.microsoft.com/office/drawing/2014/main" id="{EAC90A64-36BA-4EF5-BA95-DA478EAEA9E6}"/>
              </a:ext>
            </a:extLst>
          </p:cNvPr>
          <p:cNvSpPr txBox="1"/>
          <p:nvPr/>
        </p:nvSpPr>
        <p:spPr>
          <a:xfrm>
            <a:off x="1028700" y="1676834"/>
            <a:ext cx="12687300" cy="2930289"/>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5" dirty="0">
                <a:solidFill>
                  <a:srgbClr val="31859C"/>
                </a:solidFill>
                <a:latin typeface="Arial" panose="020B0604020202020204" pitchFamily="34" charset="0"/>
                <a:cs typeface="Arial" panose="020B0604020202020204" pitchFamily="34" charset="0"/>
              </a:rPr>
              <a:t>CRITICAL THINKING IN THE DECISION-MAKING PROCESS</a:t>
            </a:r>
          </a:p>
          <a:p>
            <a:pPr>
              <a:lnSpc>
                <a:spcPct val="114000"/>
              </a:lnSpc>
              <a:spcBef>
                <a:spcPts val="600"/>
              </a:spcBef>
              <a:spcAft>
                <a:spcPts val="600"/>
              </a:spcAft>
            </a:pPr>
            <a:r>
              <a:rPr lang="en-US" sz="3000" spc="25" dirty="0">
                <a:solidFill>
                  <a:srgbClr val="31859C"/>
                </a:solidFill>
                <a:latin typeface="Arial" panose="020B0604020202020204" pitchFamily="34" charset="0"/>
                <a:cs typeface="Arial" panose="020B0604020202020204" pitchFamily="34" charset="0"/>
              </a:rPr>
              <a:t>When we critically think about the processes, products or services at work often times we spot inefficiencies, limitations or problems. </a:t>
            </a:r>
          </a:p>
          <a:p>
            <a:pPr>
              <a:lnSpc>
                <a:spcPct val="114000"/>
              </a:lnSpc>
              <a:spcBef>
                <a:spcPts val="600"/>
              </a:spcBef>
              <a:spcAft>
                <a:spcPts val="600"/>
              </a:spcAft>
            </a:pPr>
            <a:r>
              <a:rPr lang="en-US" sz="3000" spc="25" dirty="0">
                <a:solidFill>
                  <a:srgbClr val="31859C"/>
                </a:solidFill>
                <a:latin typeface="Arial" panose="020B0604020202020204" pitchFamily="34" charset="0"/>
                <a:cs typeface="Arial" panose="020B0604020202020204" pitchFamily="34" charset="0"/>
              </a:rPr>
              <a:t>How do you deliberately and systematically think through these limitations to find a solution?</a:t>
            </a:r>
            <a:endParaRPr lang="en-AU" sz="3000" spc="25" dirty="0">
              <a:solidFill>
                <a:srgbClr val="31859C"/>
              </a:solidFill>
              <a:latin typeface="Arial" panose="020B0604020202020204" pitchFamily="34" charset="0"/>
              <a:cs typeface="Arial" panose="020B0604020202020204" pitchFamily="34" charset="0"/>
            </a:endParaRPr>
          </a:p>
        </p:txBody>
      </p:sp>
      <p:sp>
        <p:nvSpPr>
          <p:cNvPr id="19" name="Footer Placeholder 9">
            <a:extLst>
              <a:ext uri="{FF2B5EF4-FFF2-40B4-BE49-F238E27FC236}">
                <a16:creationId xmlns:a16="http://schemas.microsoft.com/office/drawing/2014/main" id="{6685C03C-D3A1-47F0-8257-B6B05AB85E7D}"/>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5BC0C534-ADAF-D84D-81C8-2A1D2405EFB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30</a:t>
            </a:fld>
            <a:endParaRPr lang="en-US" b="1" dirty="0">
              <a:solidFill>
                <a:srgbClr val="31859C"/>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926D74E0-C97E-4B4E-A4B8-E4672C22C44F}"/>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6930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2986651"/>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READ</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Read through the ‘Good decision-making Guide’ written by the Queensland Ombudsman.</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Article: </a:t>
            </a:r>
            <a:r>
              <a:rPr lang="en-US" sz="3000" spc="25" dirty="0">
                <a:solidFill>
                  <a:schemeClr val="bg1"/>
                </a:solidFill>
                <a:latin typeface="Arial" panose="020B0604020202020204" pitchFamily="34" charset="0"/>
                <a:cs typeface="Arial" panose="020B0604020202020204" pitchFamily="34" charset="0"/>
                <a:hlinkClick r:id="rId3"/>
              </a:rPr>
              <a:t>http://www.tdsa.org.au/wp-content/uploads/2016/03/Qld-Govt-Ombudsman-Good-Decision-making-Guide.pdf</a:t>
            </a:r>
            <a:r>
              <a:rPr lang="en-US" sz="3000" spc="25" dirty="0">
                <a:solidFill>
                  <a:schemeClr val="bg1"/>
                </a:solidFill>
                <a:latin typeface="Arial" panose="020B0604020202020204" pitchFamily="34" charset="0"/>
                <a:cs typeface="Arial" panose="020B0604020202020204" pitchFamily="34" charset="0"/>
              </a:rPr>
              <a:t> </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31</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1480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3764364"/>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GROUP WORK</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In small groups:</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Discuss what you’ve read and </a:t>
            </a:r>
            <a:r>
              <a:rPr lang="en-US" sz="3000" spc="25" dirty="0" err="1">
                <a:solidFill>
                  <a:schemeClr val="bg1"/>
                </a:solidFill>
                <a:latin typeface="Arial" panose="020B0604020202020204" pitchFamily="34" charset="0"/>
                <a:cs typeface="Arial" panose="020B0604020202020204" pitchFamily="34" charset="0"/>
              </a:rPr>
              <a:t>summarise</a:t>
            </a:r>
            <a:r>
              <a:rPr lang="en-US" sz="3000" spc="25" dirty="0">
                <a:solidFill>
                  <a:schemeClr val="bg1"/>
                </a:solidFill>
                <a:latin typeface="Arial" panose="020B0604020202020204" pitchFamily="34" charset="0"/>
                <a:cs typeface="Arial" panose="020B0604020202020204" pitchFamily="34" charset="0"/>
              </a:rPr>
              <a:t> the steps involved in good decision-making. </a:t>
            </a:r>
          </a:p>
          <a:p>
            <a:pPr marL="514350" indent="-514350">
              <a:lnSpc>
                <a:spcPct val="114000"/>
              </a:lnSpc>
              <a:spcBef>
                <a:spcPts val="600"/>
              </a:spcBef>
              <a:spcAft>
                <a:spcPts val="600"/>
              </a:spcAft>
              <a:buFont typeface="+mj-lt"/>
              <a:buAutoNum type="arabicPeriod"/>
            </a:pPr>
            <a:r>
              <a:rPr lang="en-US" sz="3000" spc="25" dirty="0">
                <a:solidFill>
                  <a:schemeClr val="bg1"/>
                </a:solidFill>
                <a:latin typeface="Arial" panose="020B0604020202020204" pitchFamily="34" charset="0"/>
                <a:cs typeface="Arial" panose="020B0604020202020204" pitchFamily="34" charset="0"/>
              </a:rPr>
              <a:t>Research other decision-making processes or frameworks.</a:t>
            </a:r>
          </a:p>
          <a:p>
            <a:pPr marL="514350" indent="-514350">
              <a:lnSpc>
                <a:spcPct val="114000"/>
              </a:lnSpc>
              <a:spcBef>
                <a:spcPts val="600"/>
              </a:spcBef>
              <a:spcAft>
                <a:spcPts val="600"/>
              </a:spcAft>
              <a:buFont typeface="+mj-lt"/>
              <a:buAutoNum type="arabicPeriod"/>
            </a:pPr>
            <a:r>
              <a:rPr lang="en-US" sz="3000" spc="25" dirty="0">
                <a:solidFill>
                  <a:schemeClr val="bg1"/>
                </a:solidFill>
                <a:latin typeface="Arial" panose="020B0604020202020204" pitchFamily="34" charset="0"/>
                <a:cs typeface="Arial" panose="020B0604020202020204" pitchFamily="34" charset="0"/>
              </a:rPr>
              <a:t>The trainer/assessor will facilitate a discussion to consolidate your findings. Keep your notes for future reference.</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32</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4397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03551" y="8746411"/>
            <a:ext cx="11716295" cy="717197"/>
          </a:xfrm>
          <a:prstGeom prst="rect">
            <a:avLst/>
          </a:prstGeom>
        </p:spPr>
        <p:txBody>
          <a:bodyPr lIns="0" tIns="0" rIns="0" bIns="0" rtlCol="0" anchor="t">
            <a:spAutoFit/>
          </a:bodyPr>
          <a:lstStyle/>
          <a:p>
            <a:pPr algn="r">
              <a:lnSpc>
                <a:spcPts val="5759"/>
              </a:lnSpc>
            </a:pPr>
            <a:r>
              <a:rPr lang="en-US" sz="4800" spc="192" dirty="0">
                <a:solidFill>
                  <a:srgbClr val="F4F8F3"/>
                </a:solidFill>
                <a:latin typeface="Montserrat Light"/>
              </a:rPr>
              <a:t>Topic 1: Insert topic title </a:t>
            </a:r>
          </a:p>
        </p:txBody>
      </p:sp>
      <p:grpSp>
        <p:nvGrpSpPr>
          <p:cNvPr id="5" name="Group 5"/>
          <p:cNvGrpSpPr/>
          <p:nvPr/>
        </p:nvGrpSpPr>
        <p:grpSpPr>
          <a:xfrm>
            <a:off x="1028700" y="446788"/>
            <a:ext cx="17244000" cy="220040"/>
            <a:chOff x="0" y="0"/>
            <a:chExt cx="23454501" cy="293386"/>
          </a:xfrm>
        </p:grpSpPr>
        <p:sp>
          <p:nvSpPr>
            <p:cNvPr id="6" name="AutoShape 6"/>
            <p:cNvSpPr/>
            <p:nvPr/>
          </p:nvSpPr>
          <p:spPr>
            <a:xfrm>
              <a:off x="0" y="125899"/>
              <a:ext cx="23454501" cy="27726"/>
            </a:xfrm>
            <a:prstGeom prst="rect">
              <a:avLst/>
            </a:prstGeom>
            <a:solidFill>
              <a:srgbClr val="31859C"/>
            </a:solidFill>
          </p:spPr>
        </p:sp>
        <p:sp>
          <p:nvSpPr>
            <p:cNvPr id="7" name="AutoShape 7"/>
            <p:cNvSpPr/>
            <p:nvPr/>
          </p:nvSpPr>
          <p:spPr>
            <a:xfrm>
              <a:off x="0" y="13863"/>
              <a:ext cx="292033" cy="279524"/>
            </a:xfrm>
            <a:prstGeom prst="rect">
              <a:avLst/>
            </a:prstGeom>
            <a:solidFill>
              <a:srgbClr val="31859C"/>
            </a:solidFill>
          </p:spPr>
        </p:sp>
        <p:sp>
          <p:nvSpPr>
            <p:cNvPr id="8" name="AutoShape 8"/>
            <p:cNvSpPr/>
            <p:nvPr/>
          </p:nvSpPr>
          <p:spPr>
            <a:xfrm>
              <a:off x="7770499" y="0"/>
              <a:ext cx="292033" cy="279524"/>
            </a:xfrm>
            <a:prstGeom prst="rect">
              <a:avLst/>
            </a:prstGeom>
            <a:solidFill>
              <a:srgbClr val="31859C"/>
            </a:solidFill>
          </p:spPr>
        </p:sp>
        <p:sp>
          <p:nvSpPr>
            <p:cNvPr id="9" name="AutoShape 9"/>
            <p:cNvSpPr/>
            <p:nvPr/>
          </p:nvSpPr>
          <p:spPr>
            <a:xfrm>
              <a:off x="15540998" y="0"/>
              <a:ext cx="292033" cy="279524"/>
            </a:xfrm>
            <a:prstGeom prst="rect">
              <a:avLst/>
            </a:prstGeom>
            <a:solidFill>
              <a:srgbClr val="31859C"/>
            </a:solidFill>
          </p:spPr>
        </p:sp>
      </p:grpSp>
      <p:sp>
        <p:nvSpPr>
          <p:cNvPr id="12" name="AutoShape 2">
            <a:extLst>
              <a:ext uri="{FF2B5EF4-FFF2-40B4-BE49-F238E27FC236}">
                <a16:creationId xmlns:a16="http://schemas.microsoft.com/office/drawing/2014/main" id="{54B605DE-63C5-4B19-89D4-FD69EFF21B44}"/>
              </a:ext>
            </a:extLst>
          </p:cNvPr>
          <p:cNvSpPr/>
          <p:nvPr/>
        </p:nvSpPr>
        <p:spPr>
          <a:xfrm>
            <a:off x="0" y="7886700"/>
            <a:ext cx="18288000" cy="1621070"/>
          </a:xfrm>
          <a:prstGeom prst="rect">
            <a:avLst/>
          </a:prstGeom>
          <a:solidFill>
            <a:srgbClr val="31859C"/>
          </a:solidFill>
        </p:spPr>
      </p:sp>
      <p:sp>
        <p:nvSpPr>
          <p:cNvPr id="13" name="TextBox 3">
            <a:extLst>
              <a:ext uri="{FF2B5EF4-FFF2-40B4-BE49-F238E27FC236}">
                <a16:creationId xmlns:a16="http://schemas.microsoft.com/office/drawing/2014/main" id="{A31A0CE9-BF08-435F-8682-EFAE4D36D39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chemeClr val="bg1"/>
                </a:solidFill>
                <a:latin typeface="Arial" panose="020B0604020202020204" pitchFamily="34" charset="0"/>
                <a:cs typeface="Arial" panose="020B0604020202020204" pitchFamily="34" charset="0"/>
              </a:rPr>
              <a:t>Topic 2: Systematic decision making</a:t>
            </a:r>
          </a:p>
        </p:txBody>
      </p:sp>
      <p:sp>
        <p:nvSpPr>
          <p:cNvPr id="17" name="TextBox 4">
            <a:extLst>
              <a:ext uri="{FF2B5EF4-FFF2-40B4-BE49-F238E27FC236}">
                <a16:creationId xmlns:a16="http://schemas.microsoft.com/office/drawing/2014/main" id="{EAC90A64-36BA-4EF5-BA95-DA478EAEA9E6}"/>
              </a:ext>
            </a:extLst>
          </p:cNvPr>
          <p:cNvSpPr txBox="1"/>
          <p:nvPr/>
        </p:nvSpPr>
        <p:spPr>
          <a:xfrm>
            <a:off x="1028700" y="1676834"/>
            <a:ext cx="12687300" cy="1791131"/>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5" dirty="0">
                <a:solidFill>
                  <a:srgbClr val="31859C"/>
                </a:solidFill>
                <a:latin typeface="Arial" panose="020B0604020202020204" pitchFamily="34" charset="0"/>
                <a:cs typeface="Arial" panose="020B0604020202020204" pitchFamily="34" charset="0"/>
              </a:rPr>
              <a:t>IDENTIFYING LIMITATIONS AND PROBLEMS</a:t>
            </a:r>
          </a:p>
          <a:p>
            <a:pPr>
              <a:lnSpc>
                <a:spcPct val="114000"/>
              </a:lnSpc>
              <a:spcBef>
                <a:spcPts val="600"/>
              </a:spcBef>
              <a:spcAft>
                <a:spcPts val="600"/>
              </a:spcAft>
            </a:pPr>
            <a:r>
              <a:rPr lang="en-US" sz="3000" spc="25" dirty="0">
                <a:solidFill>
                  <a:srgbClr val="31859C"/>
                </a:solidFill>
                <a:latin typeface="Arial" panose="020B0604020202020204" pitchFamily="34" charset="0"/>
                <a:cs typeface="Arial" panose="020B0604020202020204" pitchFamily="34" charset="0"/>
              </a:rPr>
              <a:t>One way to identify limitations or areas needing improvement is to ask targeted questions.</a:t>
            </a:r>
          </a:p>
        </p:txBody>
      </p:sp>
      <p:sp>
        <p:nvSpPr>
          <p:cNvPr id="19" name="Footer Placeholder 9">
            <a:extLst>
              <a:ext uri="{FF2B5EF4-FFF2-40B4-BE49-F238E27FC236}">
                <a16:creationId xmlns:a16="http://schemas.microsoft.com/office/drawing/2014/main" id="{6685C03C-D3A1-47F0-8257-B6B05AB85E7D}"/>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5BC0C534-ADAF-D84D-81C8-2A1D2405EFB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33</a:t>
            </a:fld>
            <a:endParaRPr lang="en-US" b="1" dirty="0">
              <a:solidFill>
                <a:srgbClr val="31859C"/>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926D74E0-C97E-4B4E-A4B8-E4672C22C44F}"/>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pic>
        <p:nvPicPr>
          <p:cNvPr id="4" name="Picture 3" descr="A picture containing drawing, game, table&#10;&#10;Description automatically generated">
            <a:extLst>
              <a:ext uri="{FF2B5EF4-FFF2-40B4-BE49-F238E27FC236}">
                <a16:creationId xmlns:a16="http://schemas.microsoft.com/office/drawing/2014/main" id="{EF4D89E8-49F4-2C4A-B259-1AF6078FED6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039600" y="3467965"/>
            <a:ext cx="4608521" cy="3446790"/>
          </a:xfrm>
          <a:prstGeom prst="rect">
            <a:avLst/>
          </a:prstGeom>
        </p:spPr>
      </p:pic>
    </p:spTree>
    <p:extLst>
      <p:ext uri="{BB962C8B-B14F-4D97-AF65-F5344CB8AC3E}">
        <p14:creationId xmlns:p14="http://schemas.microsoft.com/office/powerpoint/2010/main" val="212490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2557880"/>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READ</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Read the article on “5 Whys”.</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Article: </a:t>
            </a:r>
            <a:r>
              <a:rPr lang="en-US" sz="3000" spc="25" dirty="0">
                <a:solidFill>
                  <a:schemeClr val="bg1"/>
                </a:solidFill>
                <a:latin typeface="Arial" panose="020B0604020202020204" pitchFamily="34" charset="0"/>
                <a:cs typeface="Arial" panose="020B0604020202020204" pitchFamily="34" charset="0"/>
                <a:hlinkClick r:id="rId3"/>
              </a:rPr>
              <a:t>https://www.mindtools.com/pages/article/newTMC_5W.htm</a:t>
            </a:r>
            <a:r>
              <a:rPr lang="en-US" sz="3000" spc="25" dirty="0">
                <a:solidFill>
                  <a:schemeClr val="bg1"/>
                </a:solidFill>
                <a:latin typeface="Arial" panose="020B0604020202020204" pitchFamily="34" charset="0"/>
                <a:cs typeface="Arial" panose="020B0604020202020204" pitchFamily="34" charset="0"/>
              </a:rPr>
              <a:t>  </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Take notes and keep them for future reference.</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34</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5227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2250103"/>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GROUP WORK</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In small groups, select a problem relevant to your workplace or industry of interest and write five “why” questions. Remember that the answer to the first “why” question determines in the second “why” question.</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35</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8584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2403991"/>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BRAINSTORM</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As a group, brainstorm a few more ideas (in addition to targeted questioning) on how to identify limitations or problems in your workplace processes.</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The trainer/assessor will facilitate a discussion to consolidate your findings.</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36</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2261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4816960"/>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DEVELOP</a:t>
            </a:r>
            <a:endParaRPr lang="en-US" sz="2500" b="1" spc="200" dirty="0">
              <a:solidFill>
                <a:schemeClr val="bg1"/>
              </a:solidFill>
              <a:latin typeface="Arial" panose="020B0604020202020204" pitchFamily="34" charset="0"/>
              <a:cs typeface="Arial" panose="020B0604020202020204" pitchFamily="34" charset="0"/>
            </a:endParaRPr>
          </a:p>
          <a:p>
            <a:pPr marL="514350" indent="-514350">
              <a:lnSpc>
                <a:spcPct val="114000"/>
              </a:lnSpc>
              <a:spcBef>
                <a:spcPts val="600"/>
              </a:spcBef>
              <a:spcAft>
                <a:spcPts val="600"/>
              </a:spcAft>
              <a:buFont typeface="+mj-lt"/>
              <a:buAutoNum type="arabicPeriod"/>
            </a:pPr>
            <a:r>
              <a:rPr lang="en-US" sz="3000" spc="25" dirty="0">
                <a:solidFill>
                  <a:schemeClr val="bg1"/>
                </a:solidFill>
                <a:latin typeface="Arial" panose="020B0604020202020204" pitchFamily="34" charset="0"/>
                <a:cs typeface="Arial" panose="020B0604020202020204" pitchFamily="34" charset="0"/>
              </a:rPr>
              <a:t>Establish a list of questions you can use to </a:t>
            </a:r>
            <a:r>
              <a:rPr lang="en-US" sz="3000" spc="25" dirty="0" err="1">
                <a:solidFill>
                  <a:schemeClr val="bg1"/>
                </a:solidFill>
                <a:latin typeface="Arial" panose="020B0604020202020204" pitchFamily="34" charset="0"/>
                <a:cs typeface="Arial" panose="020B0604020202020204" pitchFamily="34" charset="0"/>
              </a:rPr>
              <a:t>analyse</a:t>
            </a:r>
            <a:r>
              <a:rPr lang="en-US" sz="3000" spc="25" dirty="0">
                <a:solidFill>
                  <a:schemeClr val="bg1"/>
                </a:solidFill>
                <a:latin typeface="Arial" panose="020B0604020202020204" pitchFamily="34" charset="0"/>
                <a:cs typeface="Arial" panose="020B0604020202020204" pitchFamily="34" charset="0"/>
              </a:rPr>
              <a:t> your product or service as well as the associated process.</a:t>
            </a:r>
          </a:p>
          <a:p>
            <a:pPr marL="514350" indent="-514350">
              <a:lnSpc>
                <a:spcPct val="114000"/>
              </a:lnSpc>
              <a:spcBef>
                <a:spcPts val="600"/>
              </a:spcBef>
              <a:spcAft>
                <a:spcPts val="600"/>
              </a:spcAft>
              <a:buFont typeface="+mj-lt"/>
              <a:buAutoNum type="arabicPeriod"/>
            </a:pPr>
            <a:r>
              <a:rPr lang="en-US" sz="3000" spc="25" dirty="0">
                <a:solidFill>
                  <a:schemeClr val="bg1"/>
                </a:solidFill>
                <a:latin typeface="Arial" panose="020B0604020202020204" pitchFamily="34" charset="0"/>
                <a:cs typeface="Arial" panose="020B0604020202020204" pitchFamily="34" charset="0"/>
              </a:rPr>
              <a:t>Write answers to your questions.</a:t>
            </a:r>
          </a:p>
          <a:p>
            <a:pPr marL="514350" indent="-514350">
              <a:lnSpc>
                <a:spcPct val="114000"/>
              </a:lnSpc>
              <a:spcBef>
                <a:spcPts val="600"/>
              </a:spcBef>
              <a:spcAft>
                <a:spcPts val="600"/>
              </a:spcAft>
              <a:buFont typeface="+mj-lt"/>
              <a:buAutoNum type="arabicPeriod"/>
            </a:pPr>
            <a:r>
              <a:rPr lang="en-US" sz="3000" spc="25" dirty="0">
                <a:solidFill>
                  <a:schemeClr val="bg1"/>
                </a:solidFill>
                <a:latin typeface="Arial" panose="020B0604020202020204" pitchFamily="34" charset="0"/>
                <a:cs typeface="Arial" panose="020B0604020202020204" pitchFamily="34" charset="0"/>
              </a:rPr>
              <a:t>Identify any inefficiencies, limitations to problems of your product/service and process.</a:t>
            </a:r>
          </a:p>
          <a:p>
            <a:pPr marL="514350" indent="-514350">
              <a:lnSpc>
                <a:spcPct val="114000"/>
              </a:lnSpc>
              <a:spcBef>
                <a:spcPts val="600"/>
              </a:spcBef>
              <a:spcAft>
                <a:spcPts val="600"/>
              </a:spcAft>
              <a:buFont typeface="+mj-lt"/>
              <a:buAutoNum type="arabicPeriod"/>
            </a:pPr>
            <a:r>
              <a:rPr lang="en-US" sz="3000" spc="25" dirty="0">
                <a:solidFill>
                  <a:schemeClr val="bg1"/>
                </a:solidFill>
                <a:latin typeface="Arial" panose="020B0604020202020204" pitchFamily="34" charset="0"/>
                <a:cs typeface="Arial" panose="020B0604020202020204" pitchFamily="34" charset="0"/>
              </a:rPr>
              <a:t>Choose one inefficiency, limitation or problem to use in the next step of the decision-making process.</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37</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0792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03551" y="8746411"/>
            <a:ext cx="11716295" cy="717197"/>
          </a:xfrm>
          <a:prstGeom prst="rect">
            <a:avLst/>
          </a:prstGeom>
        </p:spPr>
        <p:txBody>
          <a:bodyPr lIns="0" tIns="0" rIns="0" bIns="0" rtlCol="0" anchor="t">
            <a:spAutoFit/>
          </a:bodyPr>
          <a:lstStyle/>
          <a:p>
            <a:pPr algn="r">
              <a:lnSpc>
                <a:spcPts val="5759"/>
              </a:lnSpc>
            </a:pPr>
            <a:r>
              <a:rPr lang="en-US" sz="4800" spc="192" dirty="0">
                <a:solidFill>
                  <a:srgbClr val="F4F8F3"/>
                </a:solidFill>
                <a:latin typeface="Montserrat Light"/>
              </a:rPr>
              <a:t>Topic 1: Insert topic title </a:t>
            </a:r>
          </a:p>
        </p:txBody>
      </p:sp>
      <p:grpSp>
        <p:nvGrpSpPr>
          <p:cNvPr id="5" name="Group 5"/>
          <p:cNvGrpSpPr/>
          <p:nvPr/>
        </p:nvGrpSpPr>
        <p:grpSpPr>
          <a:xfrm>
            <a:off x="1028700" y="446788"/>
            <a:ext cx="17244000" cy="220040"/>
            <a:chOff x="0" y="0"/>
            <a:chExt cx="23454501" cy="293386"/>
          </a:xfrm>
        </p:grpSpPr>
        <p:sp>
          <p:nvSpPr>
            <p:cNvPr id="6" name="AutoShape 6"/>
            <p:cNvSpPr/>
            <p:nvPr/>
          </p:nvSpPr>
          <p:spPr>
            <a:xfrm>
              <a:off x="0" y="125899"/>
              <a:ext cx="23454501" cy="27726"/>
            </a:xfrm>
            <a:prstGeom prst="rect">
              <a:avLst/>
            </a:prstGeom>
            <a:solidFill>
              <a:srgbClr val="31859C"/>
            </a:solidFill>
          </p:spPr>
        </p:sp>
        <p:sp>
          <p:nvSpPr>
            <p:cNvPr id="7" name="AutoShape 7"/>
            <p:cNvSpPr/>
            <p:nvPr/>
          </p:nvSpPr>
          <p:spPr>
            <a:xfrm>
              <a:off x="0" y="13863"/>
              <a:ext cx="292033" cy="279524"/>
            </a:xfrm>
            <a:prstGeom prst="rect">
              <a:avLst/>
            </a:prstGeom>
            <a:solidFill>
              <a:srgbClr val="31859C"/>
            </a:solidFill>
          </p:spPr>
        </p:sp>
        <p:sp>
          <p:nvSpPr>
            <p:cNvPr id="8" name="AutoShape 8"/>
            <p:cNvSpPr/>
            <p:nvPr/>
          </p:nvSpPr>
          <p:spPr>
            <a:xfrm>
              <a:off x="7770499" y="0"/>
              <a:ext cx="292033" cy="279524"/>
            </a:xfrm>
            <a:prstGeom prst="rect">
              <a:avLst/>
            </a:prstGeom>
            <a:solidFill>
              <a:srgbClr val="31859C"/>
            </a:solidFill>
          </p:spPr>
        </p:sp>
        <p:sp>
          <p:nvSpPr>
            <p:cNvPr id="9" name="AutoShape 9"/>
            <p:cNvSpPr/>
            <p:nvPr/>
          </p:nvSpPr>
          <p:spPr>
            <a:xfrm>
              <a:off x="15540998" y="0"/>
              <a:ext cx="292033" cy="279524"/>
            </a:xfrm>
            <a:prstGeom prst="rect">
              <a:avLst/>
            </a:prstGeom>
            <a:solidFill>
              <a:srgbClr val="31859C"/>
            </a:solidFill>
          </p:spPr>
        </p:sp>
      </p:grpSp>
      <p:sp>
        <p:nvSpPr>
          <p:cNvPr id="12" name="AutoShape 2">
            <a:extLst>
              <a:ext uri="{FF2B5EF4-FFF2-40B4-BE49-F238E27FC236}">
                <a16:creationId xmlns:a16="http://schemas.microsoft.com/office/drawing/2014/main" id="{54B605DE-63C5-4B19-89D4-FD69EFF21B44}"/>
              </a:ext>
            </a:extLst>
          </p:cNvPr>
          <p:cNvSpPr/>
          <p:nvPr/>
        </p:nvSpPr>
        <p:spPr>
          <a:xfrm>
            <a:off x="0" y="7886700"/>
            <a:ext cx="18288000" cy="1621070"/>
          </a:xfrm>
          <a:prstGeom prst="rect">
            <a:avLst/>
          </a:prstGeom>
          <a:solidFill>
            <a:srgbClr val="31859C"/>
          </a:solidFill>
        </p:spPr>
      </p:sp>
      <p:sp>
        <p:nvSpPr>
          <p:cNvPr id="13" name="TextBox 3">
            <a:extLst>
              <a:ext uri="{FF2B5EF4-FFF2-40B4-BE49-F238E27FC236}">
                <a16:creationId xmlns:a16="http://schemas.microsoft.com/office/drawing/2014/main" id="{A31A0CE9-BF08-435F-8682-EFAE4D36D39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chemeClr val="bg1"/>
                </a:solidFill>
                <a:latin typeface="Arial" panose="020B0604020202020204" pitchFamily="34" charset="0"/>
                <a:cs typeface="Arial" panose="020B0604020202020204" pitchFamily="34" charset="0"/>
              </a:rPr>
              <a:t>Topic 2: Systematic decision making</a:t>
            </a:r>
          </a:p>
        </p:txBody>
      </p:sp>
      <p:sp>
        <p:nvSpPr>
          <p:cNvPr id="17" name="TextBox 4">
            <a:extLst>
              <a:ext uri="{FF2B5EF4-FFF2-40B4-BE49-F238E27FC236}">
                <a16:creationId xmlns:a16="http://schemas.microsoft.com/office/drawing/2014/main" id="{EAC90A64-36BA-4EF5-BA95-DA478EAEA9E6}"/>
              </a:ext>
            </a:extLst>
          </p:cNvPr>
          <p:cNvSpPr txBox="1"/>
          <p:nvPr/>
        </p:nvSpPr>
        <p:spPr>
          <a:xfrm>
            <a:off x="1028700" y="1676834"/>
            <a:ext cx="12687300" cy="1791131"/>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5" dirty="0">
                <a:solidFill>
                  <a:srgbClr val="31859C"/>
                </a:solidFill>
                <a:latin typeface="Arial" panose="020B0604020202020204" pitchFamily="34" charset="0"/>
                <a:cs typeface="Arial" panose="020B0604020202020204" pitchFamily="34" charset="0"/>
              </a:rPr>
              <a:t>SOURCING INFORMATION</a:t>
            </a:r>
          </a:p>
          <a:p>
            <a:pPr>
              <a:lnSpc>
                <a:spcPct val="114000"/>
              </a:lnSpc>
              <a:spcBef>
                <a:spcPts val="600"/>
              </a:spcBef>
              <a:spcAft>
                <a:spcPts val="600"/>
              </a:spcAft>
            </a:pPr>
            <a:r>
              <a:rPr lang="en-US" sz="3000" spc="25" dirty="0">
                <a:solidFill>
                  <a:srgbClr val="31859C"/>
                </a:solidFill>
                <a:latin typeface="Arial" panose="020B0604020202020204" pitchFamily="34" charset="0"/>
                <a:cs typeface="Arial" panose="020B0604020202020204" pitchFamily="34" charset="0"/>
              </a:rPr>
              <a:t>The quality of information available at the time you make a decision has a direct impact on the quality of your decision.</a:t>
            </a:r>
          </a:p>
        </p:txBody>
      </p:sp>
      <p:sp>
        <p:nvSpPr>
          <p:cNvPr id="19" name="Footer Placeholder 9">
            <a:extLst>
              <a:ext uri="{FF2B5EF4-FFF2-40B4-BE49-F238E27FC236}">
                <a16:creationId xmlns:a16="http://schemas.microsoft.com/office/drawing/2014/main" id="{6685C03C-D3A1-47F0-8257-B6B05AB85E7D}"/>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5BC0C534-ADAF-D84D-81C8-2A1D2405EFB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38</a:t>
            </a:fld>
            <a:endParaRPr lang="en-US" b="1" dirty="0">
              <a:solidFill>
                <a:srgbClr val="31859C"/>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926D74E0-C97E-4B4E-A4B8-E4672C22C44F}"/>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pic>
        <p:nvPicPr>
          <p:cNvPr id="4" name="Picture 3" descr="A picture containing table&#10;&#10;Description automatically generated">
            <a:extLst>
              <a:ext uri="{FF2B5EF4-FFF2-40B4-BE49-F238E27FC236}">
                <a16:creationId xmlns:a16="http://schemas.microsoft.com/office/drawing/2014/main" id="{D68417C4-2B57-DF4F-BF3E-A43E64CC80A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454608" y="3166611"/>
            <a:ext cx="4064000" cy="4064000"/>
          </a:xfrm>
          <a:prstGeom prst="rect">
            <a:avLst/>
          </a:prstGeom>
        </p:spPr>
      </p:pic>
    </p:spTree>
    <p:extLst>
      <p:ext uri="{BB962C8B-B14F-4D97-AF65-F5344CB8AC3E}">
        <p14:creationId xmlns:p14="http://schemas.microsoft.com/office/powerpoint/2010/main" val="3634824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1197507"/>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DISCUSS</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What types of information should you consider before making a decision at work?</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39</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8001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1877694"/>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REFLECT</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Think about some of the decisions you have made over the past few weeks. </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Think about the questions provided.</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4</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9" name="TextBox 3">
            <a:extLst>
              <a:ext uri="{FF2B5EF4-FFF2-40B4-BE49-F238E27FC236}">
                <a16:creationId xmlns:a16="http://schemas.microsoft.com/office/drawing/2014/main" id="{EAAB1AC1-1237-464D-B37A-B4E19F5DDE8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1: Critical thinking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1643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3610476"/>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READ</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The Corporations Act 2001 is the legislation that regulates companies in Australia. </a:t>
            </a:r>
            <a:r>
              <a:rPr lang="en-US" sz="3000" spc="25" dirty="0" err="1">
                <a:solidFill>
                  <a:schemeClr val="bg1"/>
                </a:solidFill>
                <a:latin typeface="Arial" panose="020B0604020202020204" pitchFamily="34" charset="0"/>
                <a:cs typeface="Arial" panose="020B0604020202020204" pitchFamily="34" charset="0"/>
              </a:rPr>
              <a:t>Familiarise</a:t>
            </a:r>
            <a:r>
              <a:rPr lang="en-US" sz="3000" spc="25" dirty="0">
                <a:solidFill>
                  <a:schemeClr val="bg1"/>
                </a:solidFill>
                <a:latin typeface="Arial" panose="020B0604020202020204" pitchFamily="34" charset="0"/>
                <a:cs typeface="Arial" panose="020B0604020202020204" pitchFamily="34" charset="0"/>
              </a:rPr>
              <a:t> yourself with the regulations that are for your specific workplace or department.</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Website: </a:t>
            </a:r>
            <a:r>
              <a:rPr lang="en-US" sz="3000" spc="25" dirty="0">
                <a:solidFill>
                  <a:schemeClr val="bg1"/>
                </a:solidFill>
                <a:latin typeface="Arial" panose="020B0604020202020204" pitchFamily="34" charset="0"/>
                <a:cs typeface="Arial" panose="020B0604020202020204" pitchFamily="34" charset="0"/>
                <a:hlinkClick r:id="rId3"/>
              </a:rPr>
              <a:t>https://www.legislation.gov.au/Details/C2017C00328</a:t>
            </a:r>
            <a:r>
              <a:rPr lang="en-US" sz="3000" spc="25" dirty="0">
                <a:solidFill>
                  <a:schemeClr val="bg1"/>
                </a:solidFill>
                <a:latin typeface="Arial" panose="020B0604020202020204" pitchFamily="34" charset="0"/>
                <a:cs typeface="Arial" panose="020B0604020202020204" pitchFamily="34" charset="0"/>
              </a:rPr>
              <a:t>  </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Take any notes to </a:t>
            </a:r>
            <a:r>
              <a:rPr lang="en-US" sz="3000" spc="25" dirty="0" err="1">
                <a:solidFill>
                  <a:schemeClr val="bg1"/>
                </a:solidFill>
                <a:latin typeface="Arial" panose="020B0604020202020204" pitchFamily="34" charset="0"/>
                <a:cs typeface="Arial" panose="020B0604020202020204" pitchFamily="34" charset="0"/>
              </a:rPr>
              <a:t>summarise</a:t>
            </a:r>
            <a:r>
              <a:rPr lang="en-US" sz="3000" spc="25" dirty="0">
                <a:solidFill>
                  <a:schemeClr val="bg1"/>
                </a:solidFill>
                <a:latin typeface="Arial" panose="020B0604020202020204" pitchFamily="34" charset="0"/>
                <a:cs typeface="Arial" panose="020B0604020202020204" pitchFamily="34" charset="0"/>
              </a:rPr>
              <a:t> what you have read and keep them for future reference.</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40</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5050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2930289"/>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RESEARCH</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Research legislation, policies and codes of best </a:t>
            </a:r>
            <a:r>
              <a:rPr lang="en-US" sz="3000" spc="25" dirty="0" err="1">
                <a:solidFill>
                  <a:schemeClr val="bg1"/>
                </a:solidFill>
                <a:latin typeface="Arial" panose="020B0604020202020204" pitchFamily="34" charset="0"/>
                <a:cs typeface="Arial" panose="020B0604020202020204" pitchFamily="34" charset="0"/>
              </a:rPr>
              <a:t>practise</a:t>
            </a:r>
            <a:r>
              <a:rPr lang="en-US" sz="3000" spc="25" dirty="0">
                <a:solidFill>
                  <a:schemeClr val="bg1"/>
                </a:solidFill>
                <a:latin typeface="Arial" panose="020B0604020202020204" pitchFamily="34" charset="0"/>
                <a:cs typeface="Arial" panose="020B0604020202020204" pitchFamily="34" charset="0"/>
              </a:rPr>
              <a:t> associated with your industry such as mining, manufacturing, transport, building, education or health. If you don’t have a specific industry, choose an industry that interests you. </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Keep your notes for future reference.</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41</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7236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3610476"/>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DEVELOP</a:t>
            </a:r>
            <a:endParaRPr lang="en-US" sz="2500" b="1" spc="200" dirty="0">
              <a:solidFill>
                <a:schemeClr val="bg1"/>
              </a:solidFill>
              <a:latin typeface="Arial" panose="020B0604020202020204" pitchFamily="34" charset="0"/>
              <a:cs typeface="Arial" panose="020B0604020202020204" pitchFamily="34" charset="0"/>
            </a:endParaRPr>
          </a:p>
          <a:p>
            <a:pPr marL="514350" indent="-514350">
              <a:lnSpc>
                <a:spcPct val="114000"/>
              </a:lnSpc>
              <a:spcBef>
                <a:spcPts val="600"/>
              </a:spcBef>
              <a:spcAft>
                <a:spcPts val="600"/>
              </a:spcAft>
              <a:buFont typeface="+mj-lt"/>
              <a:buAutoNum type="arabicPeriod"/>
            </a:pPr>
            <a:r>
              <a:rPr lang="en-US" sz="3000" spc="25" dirty="0">
                <a:solidFill>
                  <a:schemeClr val="bg1"/>
                </a:solidFill>
                <a:latin typeface="Arial" panose="020B0604020202020204" pitchFamily="34" charset="0"/>
                <a:cs typeface="Arial" panose="020B0604020202020204" pitchFamily="34" charset="0"/>
              </a:rPr>
              <a:t>Are there any legislative provisions associated with your process? What are they?</a:t>
            </a:r>
          </a:p>
          <a:p>
            <a:pPr marL="514350" indent="-514350">
              <a:lnSpc>
                <a:spcPct val="114000"/>
              </a:lnSpc>
              <a:spcBef>
                <a:spcPts val="600"/>
              </a:spcBef>
              <a:spcAft>
                <a:spcPts val="600"/>
              </a:spcAft>
              <a:buFont typeface="+mj-lt"/>
              <a:buAutoNum type="arabicPeriod"/>
            </a:pPr>
            <a:r>
              <a:rPr lang="en-US" sz="3000" spc="25" dirty="0">
                <a:solidFill>
                  <a:schemeClr val="bg1"/>
                </a:solidFill>
                <a:latin typeface="Arial" panose="020B0604020202020204" pitchFamily="34" charset="0"/>
                <a:cs typeface="Arial" panose="020B0604020202020204" pitchFamily="34" charset="0"/>
              </a:rPr>
              <a:t>Are there any workplace policies or standards that affect your process? What are they?</a:t>
            </a:r>
          </a:p>
          <a:p>
            <a:pPr marL="514350" indent="-514350">
              <a:lnSpc>
                <a:spcPct val="114000"/>
              </a:lnSpc>
              <a:spcBef>
                <a:spcPts val="600"/>
              </a:spcBef>
              <a:spcAft>
                <a:spcPts val="600"/>
              </a:spcAft>
              <a:buFont typeface="+mj-lt"/>
              <a:buAutoNum type="arabicPeriod"/>
            </a:pPr>
            <a:r>
              <a:rPr lang="en-US" sz="3000" spc="25" dirty="0">
                <a:solidFill>
                  <a:schemeClr val="bg1"/>
                </a:solidFill>
                <a:latin typeface="Arial" panose="020B0604020202020204" pitchFamily="34" charset="0"/>
                <a:cs typeface="Arial" panose="020B0604020202020204" pitchFamily="34" charset="0"/>
              </a:rPr>
              <a:t>Identify at least two other sources or types of information you can access as you critically think about the inefficiency, limitation or problem in your chosen process.</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42</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8354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03551" y="8746411"/>
            <a:ext cx="11716295" cy="717197"/>
          </a:xfrm>
          <a:prstGeom prst="rect">
            <a:avLst/>
          </a:prstGeom>
        </p:spPr>
        <p:txBody>
          <a:bodyPr lIns="0" tIns="0" rIns="0" bIns="0" rtlCol="0" anchor="t">
            <a:spAutoFit/>
          </a:bodyPr>
          <a:lstStyle/>
          <a:p>
            <a:pPr algn="r">
              <a:lnSpc>
                <a:spcPts val="5759"/>
              </a:lnSpc>
            </a:pPr>
            <a:r>
              <a:rPr lang="en-US" sz="4800" spc="192" dirty="0">
                <a:solidFill>
                  <a:srgbClr val="F4F8F3"/>
                </a:solidFill>
                <a:latin typeface="Montserrat Light"/>
              </a:rPr>
              <a:t>Topic 1: Insert topic title </a:t>
            </a:r>
          </a:p>
        </p:txBody>
      </p:sp>
      <p:grpSp>
        <p:nvGrpSpPr>
          <p:cNvPr id="5" name="Group 5"/>
          <p:cNvGrpSpPr/>
          <p:nvPr/>
        </p:nvGrpSpPr>
        <p:grpSpPr>
          <a:xfrm>
            <a:off x="1028700" y="446788"/>
            <a:ext cx="17244000" cy="220040"/>
            <a:chOff x="0" y="0"/>
            <a:chExt cx="23454501" cy="293386"/>
          </a:xfrm>
        </p:grpSpPr>
        <p:sp>
          <p:nvSpPr>
            <p:cNvPr id="6" name="AutoShape 6"/>
            <p:cNvSpPr/>
            <p:nvPr/>
          </p:nvSpPr>
          <p:spPr>
            <a:xfrm>
              <a:off x="0" y="125899"/>
              <a:ext cx="23454501" cy="27726"/>
            </a:xfrm>
            <a:prstGeom prst="rect">
              <a:avLst/>
            </a:prstGeom>
            <a:solidFill>
              <a:srgbClr val="31859C"/>
            </a:solidFill>
          </p:spPr>
        </p:sp>
        <p:sp>
          <p:nvSpPr>
            <p:cNvPr id="7" name="AutoShape 7"/>
            <p:cNvSpPr/>
            <p:nvPr/>
          </p:nvSpPr>
          <p:spPr>
            <a:xfrm>
              <a:off x="0" y="13863"/>
              <a:ext cx="292033" cy="279524"/>
            </a:xfrm>
            <a:prstGeom prst="rect">
              <a:avLst/>
            </a:prstGeom>
            <a:solidFill>
              <a:srgbClr val="31859C"/>
            </a:solidFill>
          </p:spPr>
        </p:sp>
        <p:sp>
          <p:nvSpPr>
            <p:cNvPr id="8" name="AutoShape 8"/>
            <p:cNvSpPr/>
            <p:nvPr/>
          </p:nvSpPr>
          <p:spPr>
            <a:xfrm>
              <a:off x="7770499" y="0"/>
              <a:ext cx="292033" cy="279524"/>
            </a:xfrm>
            <a:prstGeom prst="rect">
              <a:avLst/>
            </a:prstGeom>
            <a:solidFill>
              <a:srgbClr val="31859C"/>
            </a:solidFill>
          </p:spPr>
        </p:sp>
        <p:sp>
          <p:nvSpPr>
            <p:cNvPr id="9" name="AutoShape 9"/>
            <p:cNvSpPr/>
            <p:nvPr/>
          </p:nvSpPr>
          <p:spPr>
            <a:xfrm>
              <a:off x="15540998" y="0"/>
              <a:ext cx="292033" cy="279524"/>
            </a:xfrm>
            <a:prstGeom prst="rect">
              <a:avLst/>
            </a:prstGeom>
            <a:solidFill>
              <a:srgbClr val="31859C"/>
            </a:solidFill>
          </p:spPr>
        </p:sp>
      </p:grpSp>
      <p:sp>
        <p:nvSpPr>
          <p:cNvPr id="12" name="AutoShape 2">
            <a:extLst>
              <a:ext uri="{FF2B5EF4-FFF2-40B4-BE49-F238E27FC236}">
                <a16:creationId xmlns:a16="http://schemas.microsoft.com/office/drawing/2014/main" id="{54B605DE-63C5-4B19-89D4-FD69EFF21B44}"/>
              </a:ext>
            </a:extLst>
          </p:cNvPr>
          <p:cNvSpPr/>
          <p:nvPr/>
        </p:nvSpPr>
        <p:spPr>
          <a:xfrm>
            <a:off x="0" y="7886700"/>
            <a:ext cx="18288000" cy="1621070"/>
          </a:xfrm>
          <a:prstGeom prst="rect">
            <a:avLst/>
          </a:prstGeom>
          <a:solidFill>
            <a:srgbClr val="31859C"/>
          </a:solidFill>
        </p:spPr>
      </p:sp>
      <p:sp>
        <p:nvSpPr>
          <p:cNvPr id="13" name="TextBox 3">
            <a:extLst>
              <a:ext uri="{FF2B5EF4-FFF2-40B4-BE49-F238E27FC236}">
                <a16:creationId xmlns:a16="http://schemas.microsoft.com/office/drawing/2014/main" id="{A31A0CE9-BF08-435F-8682-EFAE4D36D39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chemeClr val="bg1"/>
                </a:solidFill>
                <a:latin typeface="Arial" panose="020B0604020202020204" pitchFamily="34" charset="0"/>
                <a:cs typeface="Arial" panose="020B0604020202020204" pitchFamily="34" charset="0"/>
              </a:rPr>
              <a:t>Topic 2: Systematic decision making</a:t>
            </a:r>
          </a:p>
        </p:txBody>
      </p:sp>
      <p:sp>
        <p:nvSpPr>
          <p:cNvPr id="17" name="TextBox 4">
            <a:extLst>
              <a:ext uri="{FF2B5EF4-FFF2-40B4-BE49-F238E27FC236}">
                <a16:creationId xmlns:a16="http://schemas.microsoft.com/office/drawing/2014/main" id="{EAC90A64-36BA-4EF5-BA95-DA478EAEA9E6}"/>
              </a:ext>
            </a:extLst>
          </p:cNvPr>
          <p:cNvSpPr txBox="1"/>
          <p:nvPr/>
        </p:nvSpPr>
        <p:spPr>
          <a:xfrm>
            <a:off x="1028700" y="1676834"/>
            <a:ext cx="12687300" cy="2250103"/>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5" dirty="0">
                <a:solidFill>
                  <a:srgbClr val="31859C"/>
                </a:solidFill>
                <a:latin typeface="Arial" panose="020B0604020202020204" pitchFamily="34" charset="0"/>
                <a:cs typeface="Arial" panose="020B0604020202020204" pitchFamily="34" charset="0"/>
              </a:rPr>
              <a:t>GENERATING ALTERNATIVES</a:t>
            </a:r>
          </a:p>
          <a:p>
            <a:pPr>
              <a:lnSpc>
                <a:spcPct val="114000"/>
              </a:lnSpc>
              <a:spcBef>
                <a:spcPts val="600"/>
              </a:spcBef>
              <a:spcAft>
                <a:spcPts val="600"/>
              </a:spcAft>
            </a:pPr>
            <a:r>
              <a:rPr lang="en-US" sz="3000" spc="25" dirty="0">
                <a:solidFill>
                  <a:srgbClr val="31859C"/>
                </a:solidFill>
                <a:latin typeface="Arial" panose="020B0604020202020204" pitchFamily="34" charset="0"/>
                <a:cs typeface="Arial" panose="020B0604020202020204" pitchFamily="34" charset="0"/>
              </a:rPr>
              <a:t>Once you’ve identified a problem and made sure you have all the information available relating to the problem, it’s time to start generating alternative solutions.</a:t>
            </a:r>
          </a:p>
        </p:txBody>
      </p:sp>
      <p:sp>
        <p:nvSpPr>
          <p:cNvPr id="19" name="Footer Placeholder 9">
            <a:extLst>
              <a:ext uri="{FF2B5EF4-FFF2-40B4-BE49-F238E27FC236}">
                <a16:creationId xmlns:a16="http://schemas.microsoft.com/office/drawing/2014/main" id="{6685C03C-D3A1-47F0-8257-B6B05AB85E7D}"/>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5BC0C534-ADAF-D84D-81C8-2A1D2405EFB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43</a:t>
            </a:fld>
            <a:endParaRPr lang="en-US" b="1" dirty="0">
              <a:solidFill>
                <a:srgbClr val="31859C"/>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926D74E0-C97E-4B4E-A4B8-E4672C22C44F}"/>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4251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3610476"/>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REFLECT</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Consider the quote by Frederick W. Smith, Founder and CEO of Federal Express:</a:t>
            </a:r>
          </a:p>
          <a:p>
            <a:pPr>
              <a:lnSpc>
                <a:spcPct val="114000"/>
              </a:lnSpc>
              <a:spcBef>
                <a:spcPts val="600"/>
              </a:spcBef>
              <a:spcAft>
                <a:spcPts val="600"/>
              </a:spcAft>
            </a:pPr>
            <a:r>
              <a:rPr lang="en-US" sz="3000" i="1" spc="25" dirty="0">
                <a:solidFill>
                  <a:schemeClr val="bg1"/>
                </a:solidFill>
                <a:latin typeface="Arial" panose="020B0604020202020204" pitchFamily="34" charset="0"/>
                <a:cs typeface="Arial" panose="020B0604020202020204" pitchFamily="34" charset="0"/>
              </a:rPr>
              <a:t>“My innovation involved taking an idea from the telecommunications and banking industries and applying that idea to transportation business.” </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Can you think of any other examples where an idea from one industry has been used in another?</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44</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0511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3084178"/>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DEVELOP</a:t>
            </a:r>
            <a:endParaRPr lang="en-US" sz="2500" b="1" spc="200" dirty="0">
              <a:solidFill>
                <a:schemeClr val="bg1"/>
              </a:solidFill>
              <a:latin typeface="Arial" panose="020B0604020202020204" pitchFamily="34" charset="0"/>
              <a:cs typeface="Arial" panose="020B0604020202020204" pitchFamily="34" charset="0"/>
            </a:endParaRPr>
          </a:p>
          <a:p>
            <a:pPr marL="514350" indent="-514350">
              <a:lnSpc>
                <a:spcPct val="114000"/>
              </a:lnSpc>
              <a:spcBef>
                <a:spcPts val="600"/>
              </a:spcBef>
              <a:spcAft>
                <a:spcPts val="600"/>
              </a:spcAft>
              <a:buFont typeface="+mj-lt"/>
              <a:buAutoNum type="arabicPeriod"/>
            </a:pPr>
            <a:r>
              <a:rPr lang="en-US" sz="3000" spc="25" dirty="0">
                <a:solidFill>
                  <a:schemeClr val="bg1"/>
                </a:solidFill>
                <a:latin typeface="Arial" panose="020B0604020202020204" pitchFamily="34" charset="0"/>
                <a:cs typeface="Arial" panose="020B0604020202020204" pitchFamily="34" charset="0"/>
              </a:rPr>
              <a:t>Generate as many alternatives or solutions as possible to the inefficiency, limitation or problem you identified in your chosen process.</a:t>
            </a:r>
          </a:p>
          <a:p>
            <a:pPr marL="514350" indent="-514350">
              <a:lnSpc>
                <a:spcPct val="114000"/>
              </a:lnSpc>
              <a:spcBef>
                <a:spcPts val="600"/>
              </a:spcBef>
              <a:spcAft>
                <a:spcPts val="600"/>
              </a:spcAft>
              <a:buFont typeface="+mj-lt"/>
              <a:buAutoNum type="arabicPeriod"/>
            </a:pPr>
            <a:r>
              <a:rPr lang="en-US" sz="3000" spc="25" dirty="0">
                <a:solidFill>
                  <a:schemeClr val="bg1"/>
                </a:solidFill>
                <a:latin typeface="Arial" panose="020B0604020202020204" pitchFamily="34" charset="0"/>
                <a:cs typeface="Arial" panose="020B0604020202020204" pitchFamily="34" charset="0"/>
              </a:rPr>
              <a:t>Narrow your list down to 4 possible solutions.</a:t>
            </a:r>
          </a:p>
          <a:p>
            <a:pPr marL="514350" indent="-514350">
              <a:lnSpc>
                <a:spcPct val="114000"/>
              </a:lnSpc>
              <a:spcBef>
                <a:spcPts val="600"/>
              </a:spcBef>
              <a:spcAft>
                <a:spcPts val="600"/>
              </a:spcAft>
              <a:buFont typeface="+mj-lt"/>
              <a:buAutoNum type="arabicPeriod"/>
            </a:pPr>
            <a:r>
              <a:rPr lang="en-US" sz="3000" spc="25" dirty="0">
                <a:solidFill>
                  <a:schemeClr val="bg1"/>
                </a:solidFill>
                <a:latin typeface="Arial" panose="020B0604020202020204" pitchFamily="34" charset="0"/>
                <a:cs typeface="Arial" panose="020B0604020202020204" pitchFamily="34" charset="0"/>
              </a:rPr>
              <a:t>Provide descriptions of each of the chosen alternatives.</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45</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8085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03551" y="8746411"/>
            <a:ext cx="11716295" cy="717197"/>
          </a:xfrm>
          <a:prstGeom prst="rect">
            <a:avLst/>
          </a:prstGeom>
        </p:spPr>
        <p:txBody>
          <a:bodyPr lIns="0" tIns="0" rIns="0" bIns="0" rtlCol="0" anchor="t">
            <a:spAutoFit/>
          </a:bodyPr>
          <a:lstStyle/>
          <a:p>
            <a:pPr algn="r">
              <a:lnSpc>
                <a:spcPts val="5759"/>
              </a:lnSpc>
            </a:pPr>
            <a:r>
              <a:rPr lang="en-US" sz="4800" spc="192" dirty="0">
                <a:solidFill>
                  <a:srgbClr val="F4F8F3"/>
                </a:solidFill>
                <a:latin typeface="Montserrat Light"/>
              </a:rPr>
              <a:t>Topic 1: Insert topic title </a:t>
            </a:r>
          </a:p>
        </p:txBody>
      </p:sp>
      <p:grpSp>
        <p:nvGrpSpPr>
          <p:cNvPr id="5" name="Group 5"/>
          <p:cNvGrpSpPr/>
          <p:nvPr/>
        </p:nvGrpSpPr>
        <p:grpSpPr>
          <a:xfrm>
            <a:off x="1028700" y="446788"/>
            <a:ext cx="17244000" cy="220040"/>
            <a:chOff x="0" y="0"/>
            <a:chExt cx="23454501" cy="293386"/>
          </a:xfrm>
        </p:grpSpPr>
        <p:sp>
          <p:nvSpPr>
            <p:cNvPr id="6" name="AutoShape 6"/>
            <p:cNvSpPr/>
            <p:nvPr/>
          </p:nvSpPr>
          <p:spPr>
            <a:xfrm>
              <a:off x="0" y="125899"/>
              <a:ext cx="23454501" cy="27726"/>
            </a:xfrm>
            <a:prstGeom prst="rect">
              <a:avLst/>
            </a:prstGeom>
            <a:solidFill>
              <a:srgbClr val="31859C"/>
            </a:solidFill>
          </p:spPr>
        </p:sp>
        <p:sp>
          <p:nvSpPr>
            <p:cNvPr id="7" name="AutoShape 7"/>
            <p:cNvSpPr/>
            <p:nvPr/>
          </p:nvSpPr>
          <p:spPr>
            <a:xfrm>
              <a:off x="0" y="13863"/>
              <a:ext cx="292033" cy="279524"/>
            </a:xfrm>
            <a:prstGeom prst="rect">
              <a:avLst/>
            </a:prstGeom>
            <a:solidFill>
              <a:srgbClr val="31859C"/>
            </a:solidFill>
          </p:spPr>
        </p:sp>
        <p:sp>
          <p:nvSpPr>
            <p:cNvPr id="8" name="AutoShape 8"/>
            <p:cNvSpPr/>
            <p:nvPr/>
          </p:nvSpPr>
          <p:spPr>
            <a:xfrm>
              <a:off x="7770499" y="0"/>
              <a:ext cx="292033" cy="279524"/>
            </a:xfrm>
            <a:prstGeom prst="rect">
              <a:avLst/>
            </a:prstGeom>
            <a:solidFill>
              <a:srgbClr val="31859C"/>
            </a:solidFill>
          </p:spPr>
        </p:sp>
        <p:sp>
          <p:nvSpPr>
            <p:cNvPr id="9" name="AutoShape 9"/>
            <p:cNvSpPr/>
            <p:nvPr/>
          </p:nvSpPr>
          <p:spPr>
            <a:xfrm>
              <a:off x="15540998" y="0"/>
              <a:ext cx="292033" cy="279524"/>
            </a:xfrm>
            <a:prstGeom prst="rect">
              <a:avLst/>
            </a:prstGeom>
            <a:solidFill>
              <a:srgbClr val="31859C"/>
            </a:solidFill>
          </p:spPr>
        </p:sp>
      </p:grpSp>
      <p:sp>
        <p:nvSpPr>
          <p:cNvPr id="12" name="AutoShape 2">
            <a:extLst>
              <a:ext uri="{FF2B5EF4-FFF2-40B4-BE49-F238E27FC236}">
                <a16:creationId xmlns:a16="http://schemas.microsoft.com/office/drawing/2014/main" id="{54B605DE-63C5-4B19-89D4-FD69EFF21B44}"/>
              </a:ext>
            </a:extLst>
          </p:cNvPr>
          <p:cNvSpPr/>
          <p:nvPr/>
        </p:nvSpPr>
        <p:spPr>
          <a:xfrm>
            <a:off x="0" y="7886700"/>
            <a:ext cx="18288000" cy="1621070"/>
          </a:xfrm>
          <a:prstGeom prst="rect">
            <a:avLst/>
          </a:prstGeom>
          <a:solidFill>
            <a:srgbClr val="31859C"/>
          </a:solidFill>
        </p:spPr>
      </p:sp>
      <p:sp>
        <p:nvSpPr>
          <p:cNvPr id="13" name="TextBox 3">
            <a:extLst>
              <a:ext uri="{FF2B5EF4-FFF2-40B4-BE49-F238E27FC236}">
                <a16:creationId xmlns:a16="http://schemas.microsoft.com/office/drawing/2014/main" id="{A31A0CE9-BF08-435F-8682-EFAE4D36D39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chemeClr val="bg1"/>
                </a:solidFill>
                <a:latin typeface="Arial" panose="020B0604020202020204" pitchFamily="34" charset="0"/>
                <a:cs typeface="Arial" panose="020B0604020202020204" pitchFamily="34" charset="0"/>
              </a:rPr>
              <a:t>Topic 2: Systematic decision making</a:t>
            </a:r>
          </a:p>
        </p:txBody>
      </p:sp>
      <p:sp>
        <p:nvSpPr>
          <p:cNvPr id="17" name="TextBox 4">
            <a:extLst>
              <a:ext uri="{FF2B5EF4-FFF2-40B4-BE49-F238E27FC236}">
                <a16:creationId xmlns:a16="http://schemas.microsoft.com/office/drawing/2014/main" id="{EAC90A64-36BA-4EF5-BA95-DA478EAEA9E6}"/>
              </a:ext>
            </a:extLst>
          </p:cNvPr>
          <p:cNvSpPr txBox="1"/>
          <p:nvPr/>
        </p:nvSpPr>
        <p:spPr>
          <a:xfrm>
            <a:off x="1028700" y="1676834"/>
            <a:ext cx="12687300" cy="2250103"/>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5" dirty="0">
                <a:solidFill>
                  <a:srgbClr val="31859C"/>
                </a:solidFill>
                <a:latin typeface="Arial" panose="020B0604020202020204" pitchFamily="34" charset="0"/>
                <a:cs typeface="Arial" panose="020B0604020202020204" pitchFamily="34" charset="0"/>
              </a:rPr>
              <a:t>MAKING A DECISION</a:t>
            </a:r>
          </a:p>
          <a:p>
            <a:pPr>
              <a:lnSpc>
                <a:spcPct val="114000"/>
              </a:lnSpc>
              <a:spcBef>
                <a:spcPts val="600"/>
              </a:spcBef>
              <a:spcAft>
                <a:spcPts val="600"/>
              </a:spcAft>
            </a:pPr>
            <a:r>
              <a:rPr lang="en-US" sz="3000" spc="25" dirty="0">
                <a:solidFill>
                  <a:srgbClr val="31859C"/>
                </a:solidFill>
                <a:latin typeface="Arial" panose="020B0604020202020204" pitchFamily="34" charset="0"/>
                <a:cs typeface="Arial" panose="020B0604020202020204" pitchFamily="34" charset="0"/>
              </a:rPr>
              <a:t>To choose the best alternative, consider all the information available to you (including legislation, policies and codes of best </a:t>
            </a:r>
            <a:r>
              <a:rPr lang="en-US" sz="3000" spc="25" dirty="0" err="1">
                <a:solidFill>
                  <a:srgbClr val="31859C"/>
                </a:solidFill>
                <a:latin typeface="Arial" panose="020B0604020202020204" pitchFamily="34" charset="0"/>
                <a:cs typeface="Arial" panose="020B0604020202020204" pitchFamily="34" charset="0"/>
              </a:rPr>
              <a:t>practise</a:t>
            </a:r>
            <a:r>
              <a:rPr lang="en-US" sz="3000" spc="25" dirty="0">
                <a:solidFill>
                  <a:srgbClr val="31859C"/>
                </a:solidFill>
                <a:latin typeface="Arial" panose="020B0604020202020204" pitchFamily="34" charset="0"/>
                <a:cs typeface="Arial" panose="020B0604020202020204" pitchFamily="34" charset="0"/>
              </a:rPr>
              <a:t>) and then compare your alternatives to each other.</a:t>
            </a:r>
          </a:p>
        </p:txBody>
      </p:sp>
      <p:sp>
        <p:nvSpPr>
          <p:cNvPr id="19" name="Footer Placeholder 9">
            <a:extLst>
              <a:ext uri="{FF2B5EF4-FFF2-40B4-BE49-F238E27FC236}">
                <a16:creationId xmlns:a16="http://schemas.microsoft.com/office/drawing/2014/main" id="{6685C03C-D3A1-47F0-8257-B6B05AB85E7D}"/>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5BC0C534-ADAF-D84D-81C8-2A1D2405EFB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46</a:t>
            </a:fld>
            <a:endParaRPr lang="en-US" b="1" dirty="0">
              <a:solidFill>
                <a:srgbClr val="31859C"/>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926D74E0-C97E-4B4E-A4B8-E4672C22C44F}"/>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9272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2403991"/>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RESEARCH</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Analysis in decision making is complex and takes effort. Research analysis methods appliable to your workplace or industry of interest. </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Take notes and keep them for future reference.</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47</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39848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2776401"/>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GROUP WORK</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As a result of the COVID-19 pandemic, a vast amount of reliable numerical data is available. Select 3 countries and use numerical data to compare the effect of covid-19 on the countries. State what you’re comparing and illustrate your comparisons with relevant charts or diagrams.</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48</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5809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1197507"/>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DISCUSS</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How can the representation of numerical data be misleading?</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49</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9246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03551" y="8746411"/>
            <a:ext cx="11716295" cy="717197"/>
          </a:xfrm>
          <a:prstGeom prst="rect">
            <a:avLst/>
          </a:prstGeom>
        </p:spPr>
        <p:txBody>
          <a:bodyPr lIns="0" tIns="0" rIns="0" bIns="0" rtlCol="0" anchor="t">
            <a:spAutoFit/>
          </a:bodyPr>
          <a:lstStyle/>
          <a:p>
            <a:pPr algn="r">
              <a:lnSpc>
                <a:spcPts val="5759"/>
              </a:lnSpc>
            </a:pPr>
            <a:r>
              <a:rPr lang="en-US" sz="4800" spc="192" dirty="0">
                <a:solidFill>
                  <a:srgbClr val="F4F8F3"/>
                </a:solidFill>
                <a:latin typeface="Montserrat Light"/>
              </a:rPr>
              <a:t>Topic 1: Insert topic title </a:t>
            </a:r>
          </a:p>
        </p:txBody>
      </p:sp>
      <p:grpSp>
        <p:nvGrpSpPr>
          <p:cNvPr id="5" name="Group 5"/>
          <p:cNvGrpSpPr/>
          <p:nvPr/>
        </p:nvGrpSpPr>
        <p:grpSpPr>
          <a:xfrm>
            <a:off x="1028700" y="446788"/>
            <a:ext cx="17244000" cy="220040"/>
            <a:chOff x="0" y="0"/>
            <a:chExt cx="23454501" cy="293386"/>
          </a:xfrm>
        </p:grpSpPr>
        <p:sp>
          <p:nvSpPr>
            <p:cNvPr id="6" name="AutoShape 6"/>
            <p:cNvSpPr/>
            <p:nvPr/>
          </p:nvSpPr>
          <p:spPr>
            <a:xfrm>
              <a:off x="0" y="125899"/>
              <a:ext cx="23454501" cy="27726"/>
            </a:xfrm>
            <a:prstGeom prst="rect">
              <a:avLst/>
            </a:prstGeom>
            <a:solidFill>
              <a:srgbClr val="31859C"/>
            </a:solidFill>
          </p:spPr>
        </p:sp>
        <p:sp>
          <p:nvSpPr>
            <p:cNvPr id="7" name="AutoShape 7"/>
            <p:cNvSpPr/>
            <p:nvPr/>
          </p:nvSpPr>
          <p:spPr>
            <a:xfrm>
              <a:off x="0" y="13863"/>
              <a:ext cx="292033" cy="279524"/>
            </a:xfrm>
            <a:prstGeom prst="rect">
              <a:avLst/>
            </a:prstGeom>
            <a:solidFill>
              <a:srgbClr val="31859C"/>
            </a:solidFill>
          </p:spPr>
        </p:sp>
        <p:sp>
          <p:nvSpPr>
            <p:cNvPr id="8" name="AutoShape 8"/>
            <p:cNvSpPr/>
            <p:nvPr/>
          </p:nvSpPr>
          <p:spPr>
            <a:xfrm>
              <a:off x="7770499" y="0"/>
              <a:ext cx="292033" cy="279524"/>
            </a:xfrm>
            <a:prstGeom prst="rect">
              <a:avLst/>
            </a:prstGeom>
            <a:solidFill>
              <a:srgbClr val="31859C"/>
            </a:solidFill>
          </p:spPr>
        </p:sp>
        <p:sp>
          <p:nvSpPr>
            <p:cNvPr id="9" name="AutoShape 9"/>
            <p:cNvSpPr/>
            <p:nvPr/>
          </p:nvSpPr>
          <p:spPr>
            <a:xfrm>
              <a:off x="15540998" y="0"/>
              <a:ext cx="292033" cy="279524"/>
            </a:xfrm>
            <a:prstGeom prst="rect">
              <a:avLst/>
            </a:prstGeom>
            <a:solidFill>
              <a:srgbClr val="31859C"/>
            </a:solidFill>
          </p:spPr>
        </p:sp>
      </p:grpSp>
      <p:sp>
        <p:nvSpPr>
          <p:cNvPr id="12" name="AutoShape 2">
            <a:extLst>
              <a:ext uri="{FF2B5EF4-FFF2-40B4-BE49-F238E27FC236}">
                <a16:creationId xmlns:a16="http://schemas.microsoft.com/office/drawing/2014/main" id="{54B605DE-63C5-4B19-89D4-FD69EFF21B44}"/>
              </a:ext>
            </a:extLst>
          </p:cNvPr>
          <p:cNvSpPr/>
          <p:nvPr/>
        </p:nvSpPr>
        <p:spPr>
          <a:xfrm>
            <a:off x="0" y="7886700"/>
            <a:ext cx="18288000" cy="1621070"/>
          </a:xfrm>
          <a:prstGeom prst="rect">
            <a:avLst/>
          </a:prstGeom>
          <a:solidFill>
            <a:srgbClr val="31859C"/>
          </a:solidFill>
        </p:spPr>
      </p:sp>
      <p:sp>
        <p:nvSpPr>
          <p:cNvPr id="13" name="TextBox 3">
            <a:extLst>
              <a:ext uri="{FF2B5EF4-FFF2-40B4-BE49-F238E27FC236}">
                <a16:creationId xmlns:a16="http://schemas.microsoft.com/office/drawing/2014/main" id="{A31A0CE9-BF08-435F-8682-EFAE4D36D39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chemeClr val="bg1"/>
                </a:solidFill>
                <a:latin typeface="Arial" panose="020B0604020202020204" pitchFamily="34" charset="0"/>
                <a:cs typeface="Arial" panose="020B0604020202020204" pitchFamily="34" charset="0"/>
              </a:rPr>
              <a:t>Topic 1: Critical thinking</a:t>
            </a:r>
          </a:p>
        </p:txBody>
      </p:sp>
      <p:sp>
        <p:nvSpPr>
          <p:cNvPr id="17" name="TextBox 4">
            <a:extLst>
              <a:ext uri="{FF2B5EF4-FFF2-40B4-BE49-F238E27FC236}">
                <a16:creationId xmlns:a16="http://schemas.microsoft.com/office/drawing/2014/main" id="{EAC90A64-36BA-4EF5-BA95-DA478EAEA9E6}"/>
              </a:ext>
            </a:extLst>
          </p:cNvPr>
          <p:cNvSpPr txBox="1"/>
          <p:nvPr/>
        </p:nvSpPr>
        <p:spPr>
          <a:xfrm>
            <a:off x="1028700" y="1676834"/>
            <a:ext cx="12687300" cy="2776401"/>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5" dirty="0">
                <a:solidFill>
                  <a:srgbClr val="31859C"/>
                </a:solidFill>
                <a:latin typeface="Arial" panose="020B0604020202020204" pitchFamily="34" charset="0"/>
                <a:cs typeface="Arial" panose="020B0604020202020204" pitchFamily="34" charset="0"/>
              </a:rPr>
              <a:t>CHARACTERISTICS OF A CRITICAL THINKER</a:t>
            </a:r>
          </a:p>
          <a:p>
            <a:pPr>
              <a:lnSpc>
                <a:spcPct val="114000"/>
              </a:lnSpc>
              <a:spcBef>
                <a:spcPts val="600"/>
              </a:spcBef>
              <a:spcAft>
                <a:spcPts val="600"/>
              </a:spcAft>
            </a:pPr>
            <a:r>
              <a:rPr lang="en-US" sz="3000" spc="25" dirty="0">
                <a:solidFill>
                  <a:srgbClr val="31859C"/>
                </a:solidFill>
                <a:latin typeface="Arial" panose="020B0604020202020204" pitchFamily="34" charset="0"/>
                <a:cs typeface="Arial" panose="020B0604020202020204" pitchFamily="34" charset="0"/>
              </a:rPr>
              <a:t>Did you know that critical thinking is a skill and can be learned and </a:t>
            </a:r>
            <a:r>
              <a:rPr lang="en-US" sz="3000" spc="25" dirty="0" err="1">
                <a:solidFill>
                  <a:srgbClr val="31859C"/>
                </a:solidFill>
                <a:latin typeface="Arial" panose="020B0604020202020204" pitchFamily="34" charset="0"/>
                <a:cs typeface="Arial" panose="020B0604020202020204" pitchFamily="34" charset="0"/>
              </a:rPr>
              <a:t>practised</a:t>
            </a:r>
            <a:r>
              <a:rPr lang="en-US" sz="3000" spc="25" dirty="0">
                <a:solidFill>
                  <a:srgbClr val="31859C"/>
                </a:solidFill>
                <a:latin typeface="Arial" panose="020B0604020202020204" pitchFamily="34" charset="0"/>
                <a:cs typeface="Arial" panose="020B0604020202020204" pitchFamily="34" charset="0"/>
              </a:rPr>
              <a:t>? In fact, critical thinking is one of the most valued attributes employers consider when deciding whether to employ or promote a candidate. </a:t>
            </a:r>
          </a:p>
        </p:txBody>
      </p:sp>
      <p:sp>
        <p:nvSpPr>
          <p:cNvPr id="19" name="Footer Placeholder 9">
            <a:extLst>
              <a:ext uri="{FF2B5EF4-FFF2-40B4-BE49-F238E27FC236}">
                <a16:creationId xmlns:a16="http://schemas.microsoft.com/office/drawing/2014/main" id="{6685C03C-D3A1-47F0-8257-B6B05AB85E7D}"/>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5BC0C534-ADAF-D84D-81C8-2A1D2405EFB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5</a:t>
            </a:fld>
            <a:endParaRPr lang="en-US" b="1" dirty="0">
              <a:solidFill>
                <a:srgbClr val="31859C"/>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926D74E0-C97E-4B4E-A4B8-E4672C22C44F}"/>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30147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2930289"/>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DEVELOP</a:t>
            </a:r>
            <a:endParaRPr lang="en-US" sz="2500" b="1" spc="200" dirty="0">
              <a:solidFill>
                <a:schemeClr val="bg1"/>
              </a:solidFill>
              <a:latin typeface="Arial" panose="020B0604020202020204" pitchFamily="34" charset="0"/>
              <a:cs typeface="Arial" panose="020B0604020202020204" pitchFamily="34" charset="0"/>
            </a:endParaRPr>
          </a:p>
          <a:p>
            <a:pPr lvl="0">
              <a:lnSpc>
                <a:spcPct val="114000"/>
              </a:lnSpc>
              <a:spcBef>
                <a:spcPts val="600"/>
              </a:spcBef>
              <a:spcAft>
                <a:spcPts val="600"/>
              </a:spcAft>
            </a:pPr>
            <a:r>
              <a:rPr lang="en-US" sz="3000" spc="25" dirty="0" err="1">
                <a:solidFill>
                  <a:schemeClr val="bg1"/>
                </a:solidFill>
                <a:latin typeface="Arial" panose="020B0604020202020204" pitchFamily="34" charset="0"/>
                <a:cs typeface="Arial" panose="020B0604020202020204" pitchFamily="34" charset="0"/>
              </a:rPr>
              <a:t>Analyse</a:t>
            </a:r>
            <a:r>
              <a:rPr lang="en-US" sz="3000" spc="25" dirty="0">
                <a:solidFill>
                  <a:schemeClr val="bg1"/>
                </a:solidFill>
                <a:latin typeface="Arial" panose="020B0604020202020204" pitchFamily="34" charset="0"/>
                <a:cs typeface="Arial" panose="020B0604020202020204" pitchFamily="34" charset="0"/>
              </a:rPr>
              <a:t> and assess each of the alternative solutions you generated to solve the identified inefficiency, limitation or problem in your chosen process. Use an appropriate technique.</a:t>
            </a:r>
          </a:p>
          <a:p>
            <a:pPr lvl="0">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Choose the best option and justify your answer.</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50</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3350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03551" y="8746411"/>
            <a:ext cx="11716295" cy="717197"/>
          </a:xfrm>
          <a:prstGeom prst="rect">
            <a:avLst/>
          </a:prstGeom>
        </p:spPr>
        <p:txBody>
          <a:bodyPr lIns="0" tIns="0" rIns="0" bIns="0" rtlCol="0" anchor="t">
            <a:spAutoFit/>
          </a:bodyPr>
          <a:lstStyle/>
          <a:p>
            <a:pPr algn="r">
              <a:lnSpc>
                <a:spcPts val="5759"/>
              </a:lnSpc>
            </a:pPr>
            <a:r>
              <a:rPr lang="en-US" sz="4800" spc="192" dirty="0">
                <a:solidFill>
                  <a:srgbClr val="F4F8F3"/>
                </a:solidFill>
                <a:latin typeface="Montserrat Light"/>
              </a:rPr>
              <a:t>Topic 1: Insert topic title </a:t>
            </a:r>
          </a:p>
        </p:txBody>
      </p:sp>
      <p:grpSp>
        <p:nvGrpSpPr>
          <p:cNvPr id="5" name="Group 5"/>
          <p:cNvGrpSpPr/>
          <p:nvPr/>
        </p:nvGrpSpPr>
        <p:grpSpPr>
          <a:xfrm>
            <a:off x="1028700" y="446788"/>
            <a:ext cx="17244000" cy="220040"/>
            <a:chOff x="0" y="0"/>
            <a:chExt cx="23454501" cy="293386"/>
          </a:xfrm>
        </p:grpSpPr>
        <p:sp>
          <p:nvSpPr>
            <p:cNvPr id="6" name="AutoShape 6"/>
            <p:cNvSpPr/>
            <p:nvPr/>
          </p:nvSpPr>
          <p:spPr>
            <a:xfrm>
              <a:off x="0" y="125899"/>
              <a:ext cx="23454501" cy="27726"/>
            </a:xfrm>
            <a:prstGeom prst="rect">
              <a:avLst/>
            </a:prstGeom>
            <a:solidFill>
              <a:srgbClr val="31859C"/>
            </a:solidFill>
          </p:spPr>
        </p:sp>
        <p:sp>
          <p:nvSpPr>
            <p:cNvPr id="7" name="AutoShape 7"/>
            <p:cNvSpPr/>
            <p:nvPr/>
          </p:nvSpPr>
          <p:spPr>
            <a:xfrm>
              <a:off x="0" y="13863"/>
              <a:ext cx="292033" cy="279524"/>
            </a:xfrm>
            <a:prstGeom prst="rect">
              <a:avLst/>
            </a:prstGeom>
            <a:solidFill>
              <a:srgbClr val="31859C"/>
            </a:solidFill>
          </p:spPr>
        </p:sp>
        <p:sp>
          <p:nvSpPr>
            <p:cNvPr id="8" name="AutoShape 8"/>
            <p:cNvSpPr/>
            <p:nvPr/>
          </p:nvSpPr>
          <p:spPr>
            <a:xfrm>
              <a:off x="7770499" y="0"/>
              <a:ext cx="292033" cy="279524"/>
            </a:xfrm>
            <a:prstGeom prst="rect">
              <a:avLst/>
            </a:prstGeom>
            <a:solidFill>
              <a:srgbClr val="31859C"/>
            </a:solidFill>
          </p:spPr>
        </p:sp>
        <p:sp>
          <p:nvSpPr>
            <p:cNvPr id="9" name="AutoShape 9"/>
            <p:cNvSpPr/>
            <p:nvPr/>
          </p:nvSpPr>
          <p:spPr>
            <a:xfrm>
              <a:off x="15540998" y="0"/>
              <a:ext cx="292033" cy="279524"/>
            </a:xfrm>
            <a:prstGeom prst="rect">
              <a:avLst/>
            </a:prstGeom>
            <a:solidFill>
              <a:srgbClr val="31859C"/>
            </a:solidFill>
          </p:spPr>
        </p:sp>
      </p:grpSp>
      <p:sp>
        <p:nvSpPr>
          <p:cNvPr id="12" name="AutoShape 2">
            <a:extLst>
              <a:ext uri="{FF2B5EF4-FFF2-40B4-BE49-F238E27FC236}">
                <a16:creationId xmlns:a16="http://schemas.microsoft.com/office/drawing/2014/main" id="{54B605DE-63C5-4B19-89D4-FD69EFF21B44}"/>
              </a:ext>
            </a:extLst>
          </p:cNvPr>
          <p:cNvSpPr/>
          <p:nvPr/>
        </p:nvSpPr>
        <p:spPr>
          <a:xfrm>
            <a:off x="0" y="7886700"/>
            <a:ext cx="18288000" cy="1621070"/>
          </a:xfrm>
          <a:prstGeom prst="rect">
            <a:avLst/>
          </a:prstGeom>
          <a:solidFill>
            <a:srgbClr val="31859C"/>
          </a:solidFill>
        </p:spPr>
      </p:sp>
      <p:sp>
        <p:nvSpPr>
          <p:cNvPr id="13" name="TextBox 3">
            <a:extLst>
              <a:ext uri="{FF2B5EF4-FFF2-40B4-BE49-F238E27FC236}">
                <a16:creationId xmlns:a16="http://schemas.microsoft.com/office/drawing/2014/main" id="{A31A0CE9-BF08-435F-8682-EFAE4D36D39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chemeClr val="bg1"/>
                </a:solidFill>
                <a:latin typeface="Arial" panose="020B0604020202020204" pitchFamily="34" charset="0"/>
                <a:cs typeface="Arial" panose="020B0604020202020204" pitchFamily="34" charset="0"/>
              </a:rPr>
              <a:t>Topic 2: Systematic decision making</a:t>
            </a:r>
          </a:p>
        </p:txBody>
      </p:sp>
      <p:sp>
        <p:nvSpPr>
          <p:cNvPr id="17" name="TextBox 4">
            <a:extLst>
              <a:ext uri="{FF2B5EF4-FFF2-40B4-BE49-F238E27FC236}">
                <a16:creationId xmlns:a16="http://schemas.microsoft.com/office/drawing/2014/main" id="{EAC90A64-36BA-4EF5-BA95-DA478EAEA9E6}"/>
              </a:ext>
            </a:extLst>
          </p:cNvPr>
          <p:cNvSpPr txBox="1"/>
          <p:nvPr/>
        </p:nvSpPr>
        <p:spPr>
          <a:xfrm>
            <a:off x="1028700" y="1676834"/>
            <a:ext cx="12687300" cy="2776401"/>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5" dirty="0">
                <a:solidFill>
                  <a:srgbClr val="31859C"/>
                </a:solidFill>
                <a:latin typeface="Arial" panose="020B0604020202020204" pitchFamily="34" charset="0"/>
                <a:cs typeface="Arial" panose="020B0604020202020204" pitchFamily="34" charset="0"/>
              </a:rPr>
              <a:t>COMMUNICATING A DECISION</a:t>
            </a:r>
          </a:p>
          <a:p>
            <a:pPr>
              <a:lnSpc>
                <a:spcPct val="114000"/>
              </a:lnSpc>
              <a:spcBef>
                <a:spcPts val="600"/>
              </a:spcBef>
              <a:spcAft>
                <a:spcPts val="600"/>
              </a:spcAft>
            </a:pPr>
            <a:r>
              <a:rPr lang="en-US" sz="3000" spc="25" dirty="0">
                <a:solidFill>
                  <a:srgbClr val="31859C"/>
                </a:solidFill>
                <a:latin typeface="Arial" panose="020B0604020202020204" pitchFamily="34" charset="0"/>
                <a:cs typeface="Arial" panose="020B0604020202020204" pitchFamily="34" charset="0"/>
              </a:rPr>
              <a:t>Once you’ve made your decision, it’s time to communicate it to the relevant stakeholders. Remember that the way you communicate will influence whether your solution is accepted or not (regardless of how good it is). </a:t>
            </a:r>
          </a:p>
        </p:txBody>
      </p:sp>
      <p:sp>
        <p:nvSpPr>
          <p:cNvPr id="19" name="Footer Placeholder 9">
            <a:extLst>
              <a:ext uri="{FF2B5EF4-FFF2-40B4-BE49-F238E27FC236}">
                <a16:creationId xmlns:a16="http://schemas.microsoft.com/office/drawing/2014/main" id="{6685C03C-D3A1-47F0-8257-B6B05AB85E7D}"/>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5BC0C534-ADAF-D84D-81C8-2A1D2405EFB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51</a:t>
            </a:fld>
            <a:endParaRPr lang="en-US" b="1" dirty="0">
              <a:solidFill>
                <a:srgbClr val="31859C"/>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926D74E0-C97E-4B4E-A4B8-E4672C22C44F}"/>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62167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1197507"/>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REFLECT</a:t>
            </a:r>
            <a:endParaRPr lang="en-US" sz="2500" b="1" spc="200" dirty="0">
              <a:solidFill>
                <a:schemeClr val="bg1"/>
              </a:solidFill>
              <a:latin typeface="Arial" panose="020B0604020202020204" pitchFamily="34" charset="0"/>
              <a:cs typeface="Arial" panose="020B0604020202020204" pitchFamily="34" charset="0"/>
            </a:endParaRPr>
          </a:p>
          <a:p>
            <a:pPr lvl="0">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Reflect on the list above. How do you usually communicate decisions?</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52</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4483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03551" y="8746411"/>
            <a:ext cx="11716295" cy="717197"/>
          </a:xfrm>
          <a:prstGeom prst="rect">
            <a:avLst/>
          </a:prstGeom>
        </p:spPr>
        <p:txBody>
          <a:bodyPr lIns="0" tIns="0" rIns="0" bIns="0" rtlCol="0" anchor="t">
            <a:spAutoFit/>
          </a:bodyPr>
          <a:lstStyle/>
          <a:p>
            <a:pPr algn="r">
              <a:lnSpc>
                <a:spcPts val="5759"/>
              </a:lnSpc>
            </a:pPr>
            <a:r>
              <a:rPr lang="en-US" sz="4800" spc="192" dirty="0">
                <a:solidFill>
                  <a:srgbClr val="F4F8F3"/>
                </a:solidFill>
                <a:latin typeface="Montserrat Light"/>
              </a:rPr>
              <a:t>Topic 1: Insert topic title </a:t>
            </a:r>
          </a:p>
        </p:txBody>
      </p:sp>
      <p:grpSp>
        <p:nvGrpSpPr>
          <p:cNvPr id="5" name="Group 5"/>
          <p:cNvGrpSpPr/>
          <p:nvPr/>
        </p:nvGrpSpPr>
        <p:grpSpPr>
          <a:xfrm>
            <a:off x="1028700" y="446788"/>
            <a:ext cx="17244000" cy="220040"/>
            <a:chOff x="0" y="0"/>
            <a:chExt cx="23454501" cy="293386"/>
          </a:xfrm>
        </p:grpSpPr>
        <p:sp>
          <p:nvSpPr>
            <p:cNvPr id="6" name="AutoShape 6"/>
            <p:cNvSpPr/>
            <p:nvPr/>
          </p:nvSpPr>
          <p:spPr>
            <a:xfrm>
              <a:off x="0" y="125899"/>
              <a:ext cx="23454501" cy="27726"/>
            </a:xfrm>
            <a:prstGeom prst="rect">
              <a:avLst/>
            </a:prstGeom>
            <a:solidFill>
              <a:srgbClr val="31859C"/>
            </a:solidFill>
          </p:spPr>
        </p:sp>
        <p:sp>
          <p:nvSpPr>
            <p:cNvPr id="7" name="AutoShape 7"/>
            <p:cNvSpPr/>
            <p:nvPr/>
          </p:nvSpPr>
          <p:spPr>
            <a:xfrm>
              <a:off x="0" y="13863"/>
              <a:ext cx="292033" cy="279524"/>
            </a:xfrm>
            <a:prstGeom prst="rect">
              <a:avLst/>
            </a:prstGeom>
            <a:solidFill>
              <a:srgbClr val="31859C"/>
            </a:solidFill>
          </p:spPr>
        </p:sp>
        <p:sp>
          <p:nvSpPr>
            <p:cNvPr id="8" name="AutoShape 8"/>
            <p:cNvSpPr/>
            <p:nvPr/>
          </p:nvSpPr>
          <p:spPr>
            <a:xfrm>
              <a:off x="7770499" y="0"/>
              <a:ext cx="292033" cy="279524"/>
            </a:xfrm>
            <a:prstGeom prst="rect">
              <a:avLst/>
            </a:prstGeom>
            <a:solidFill>
              <a:srgbClr val="31859C"/>
            </a:solidFill>
          </p:spPr>
        </p:sp>
        <p:sp>
          <p:nvSpPr>
            <p:cNvPr id="9" name="AutoShape 9"/>
            <p:cNvSpPr/>
            <p:nvPr/>
          </p:nvSpPr>
          <p:spPr>
            <a:xfrm>
              <a:off x="15540998" y="0"/>
              <a:ext cx="292033" cy="279524"/>
            </a:xfrm>
            <a:prstGeom prst="rect">
              <a:avLst/>
            </a:prstGeom>
            <a:solidFill>
              <a:srgbClr val="31859C"/>
            </a:solidFill>
          </p:spPr>
        </p:sp>
      </p:grpSp>
      <p:sp>
        <p:nvSpPr>
          <p:cNvPr id="12" name="AutoShape 2">
            <a:extLst>
              <a:ext uri="{FF2B5EF4-FFF2-40B4-BE49-F238E27FC236}">
                <a16:creationId xmlns:a16="http://schemas.microsoft.com/office/drawing/2014/main" id="{54B605DE-63C5-4B19-89D4-FD69EFF21B44}"/>
              </a:ext>
            </a:extLst>
          </p:cNvPr>
          <p:cNvSpPr/>
          <p:nvPr/>
        </p:nvSpPr>
        <p:spPr>
          <a:xfrm>
            <a:off x="0" y="7886700"/>
            <a:ext cx="18288000" cy="1621070"/>
          </a:xfrm>
          <a:prstGeom prst="rect">
            <a:avLst/>
          </a:prstGeom>
          <a:solidFill>
            <a:srgbClr val="31859C"/>
          </a:solidFill>
        </p:spPr>
      </p:sp>
      <p:sp>
        <p:nvSpPr>
          <p:cNvPr id="13" name="TextBox 3">
            <a:extLst>
              <a:ext uri="{FF2B5EF4-FFF2-40B4-BE49-F238E27FC236}">
                <a16:creationId xmlns:a16="http://schemas.microsoft.com/office/drawing/2014/main" id="{A31A0CE9-BF08-435F-8682-EFAE4D36D39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chemeClr val="bg1"/>
                </a:solidFill>
                <a:latin typeface="Arial" panose="020B0604020202020204" pitchFamily="34" charset="0"/>
                <a:cs typeface="Arial" panose="020B0604020202020204" pitchFamily="34" charset="0"/>
              </a:rPr>
              <a:t>Topic 2: Systematic decision making</a:t>
            </a:r>
          </a:p>
        </p:txBody>
      </p:sp>
      <p:sp>
        <p:nvSpPr>
          <p:cNvPr id="17" name="TextBox 4">
            <a:extLst>
              <a:ext uri="{FF2B5EF4-FFF2-40B4-BE49-F238E27FC236}">
                <a16:creationId xmlns:a16="http://schemas.microsoft.com/office/drawing/2014/main" id="{EAC90A64-36BA-4EF5-BA95-DA478EAEA9E6}"/>
              </a:ext>
            </a:extLst>
          </p:cNvPr>
          <p:cNvSpPr txBox="1"/>
          <p:nvPr/>
        </p:nvSpPr>
        <p:spPr>
          <a:xfrm>
            <a:off x="1028700" y="1676834"/>
            <a:ext cx="12687300" cy="2250103"/>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5" dirty="0">
                <a:solidFill>
                  <a:srgbClr val="31859C"/>
                </a:solidFill>
                <a:latin typeface="Arial" panose="020B0604020202020204" pitchFamily="34" charset="0"/>
                <a:cs typeface="Arial" panose="020B0604020202020204" pitchFamily="34" charset="0"/>
              </a:rPr>
              <a:t>COMMUNICATING A DECISION</a:t>
            </a:r>
          </a:p>
          <a:p>
            <a:pPr>
              <a:lnSpc>
                <a:spcPct val="114000"/>
              </a:lnSpc>
              <a:spcBef>
                <a:spcPts val="600"/>
              </a:spcBef>
              <a:spcAft>
                <a:spcPts val="600"/>
              </a:spcAft>
            </a:pPr>
            <a:r>
              <a:rPr lang="en-US" sz="3000" spc="25" dirty="0">
                <a:solidFill>
                  <a:srgbClr val="31859C"/>
                </a:solidFill>
                <a:latin typeface="Arial" panose="020B0604020202020204" pitchFamily="34" charset="0"/>
                <a:cs typeface="Arial" panose="020B0604020202020204" pitchFamily="34" charset="0"/>
              </a:rPr>
              <a:t>It’s important to note that for some decisions, you are legally required to communicate throughout the decision-making process, and not just at the end.</a:t>
            </a:r>
          </a:p>
        </p:txBody>
      </p:sp>
      <p:sp>
        <p:nvSpPr>
          <p:cNvPr id="19" name="Footer Placeholder 9">
            <a:extLst>
              <a:ext uri="{FF2B5EF4-FFF2-40B4-BE49-F238E27FC236}">
                <a16:creationId xmlns:a16="http://schemas.microsoft.com/office/drawing/2014/main" id="{6685C03C-D3A1-47F0-8257-B6B05AB85E7D}"/>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5BC0C534-ADAF-D84D-81C8-2A1D2405EFB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53</a:t>
            </a:fld>
            <a:endParaRPr lang="en-US" b="1" dirty="0">
              <a:solidFill>
                <a:srgbClr val="31859C"/>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926D74E0-C97E-4B4E-A4B8-E4672C22C44F}"/>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0635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2930289"/>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READ</a:t>
            </a:r>
            <a:endParaRPr lang="en-US" sz="2500" b="1" spc="200" dirty="0">
              <a:solidFill>
                <a:schemeClr val="bg1"/>
              </a:solidFill>
              <a:latin typeface="Arial" panose="020B0604020202020204" pitchFamily="34" charset="0"/>
              <a:cs typeface="Arial" panose="020B0604020202020204" pitchFamily="34" charset="0"/>
            </a:endParaRPr>
          </a:p>
          <a:p>
            <a:pPr lvl="0">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Read the article below for more information on natural justice in administrative decision-making:</a:t>
            </a:r>
          </a:p>
          <a:p>
            <a:pPr lvl="0">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Article: </a:t>
            </a:r>
            <a:r>
              <a:rPr lang="en-US" sz="3000" spc="25" dirty="0">
                <a:solidFill>
                  <a:schemeClr val="bg1"/>
                </a:solidFill>
                <a:latin typeface="Arial" panose="020B0604020202020204" pitchFamily="34" charset="0"/>
                <a:cs typeface="Arial" panose="020B0604020202020204" pitchFamily="34" charset="0"/>
                <a:hlinkClick r:id="rId3"/>
              </a:rPr>
              <a:t>https://www.ag.gov.au/sites/default/files/2020-03/best-practice-guide-2-natural-justice.pdf</a:t>
            </a:r>
            <a:r>
              <a:rPr lang="en-US" sz="3000" spc="25" dirty="0">
                <a:solidFill>
                  <a:schemeClr val="bg1"/>
                </a:solidFill>
                <a:latin typeface="Arial" panose="020B0604020202020204" pitchFamily="34" charset="0"/>
                <a:cs typeface="Arial" panose="020B0604020202020204" pitchFamily="34" charset="0"/>
              </a:rPr>
              <a:t> </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54</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7666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1723805"/>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BRAINSTORM</a:t>
            </a:r>
            <a:endParaRPr lang="en-US" sz="2500" b="1" spc="200" dirty="0">
              <a:solidFill>
                <a:schemeClr val="bg1"/>
              </a:solidFill>
              <a:latin typeface="Arial" panose="020B0604020202020204" pitchFamily="34" charset="0"/>
              <a:cs typeface="Arial" panose="020B0604020202020204" pitchFamily="34" charset="0"/>
            </a:endParaRPr>
          </a:p>
          <a:p>
            <a:pPr lvl="0">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The COVID-19 pandemic has created many workplace challenges. Select one challenge and brainstorm as many solutions to the problem. </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55</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6829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3610476"/>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GROUP WORK</a:t>
            </a:r>
            <a:endParaRPr lang="en-US" sz="2500" b="1" spc="200" dirty="0">
              <a:solidFill>
                <a:schemeClr val="bg1"/>
              </a:solidFill>
              <a:latin typeface="Arial" panose="020B0604020202020204" pitchFamily="34" charset="0"/>
              <a:cs typeface="Arial" panose="020B0604020202020204" pitchFamily="34" charset="0"/>
            </a:endParaRPr>
          </a:p>
          <a:p>
            <a:pPr lvl="0">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This activity follows on from the COVID-19 brainstorm activity. In a small group, select one of the generated solutions.</a:t>
            </a:r>
          </a:p>
          <a:p>
            <a:pPr marL="514350" lvl="0" indent="-514350">
              <a:lnSpc>
                <a:spcPct val="114000"/>
              </a:lnSpc>
              <a:spcBef>
                <a:spcPts val="600"/>
              </a:spcBef>
              <a:spcAft>
                <a:spcPts val="600"/>
              </a:spcAft>
              <a:buFont typeface="+mj-lt"/>
              <a:buAutoNum type="arabicPeriod"/>
            </a:pPr>
            <a:r>
              <a:rPr lang="en-US" sz="3000" spc="25" dirty="0">
                <a:solidFill>
                  <a:schemeClr val="bg1"/>
                </a:solidFill>
                <a:latin typeface="Arial" panose="020B0604020202020204" pitchFamily="34" charset="0"/>
                <a:cs typeface="Arial" panose="020B0604020202020204" pitchFamily="34" charset="0"/>
              </a:rPr>
              <a:t>Develop a proposal for top management recommending your chosen solution.</a:t>
            </a:r>
          </a:p>
          <a:p>
            <a:pPr marL="514350" lvl="0" indent="-514350">
              <a:lnSpc>
                <a:spcPct val="114000"/>
              </a:lnSpc>
              <a:spcBef>
                <a:spcPts val="600"/>
              </a:spcBef>
              <a:spcAft>
                <a:spcPts val="600"/>
              </a:spcAft>
              <a:buFont typeface="+mj-lt"/>
              <a:buAutoNum type="arabicPeriod"/>
            </a:pPr>
            <a:r>
              <a:rPr lang="en-US" sz="3000" spc="25" dirty="0">
                <a:solidFill>
                  <a:schemeClr val="bg1"/>
                </a:solidFill>
                <a:latin typeface="Arial" panose="020B0604020202020204" pitchFamily="34" charset="0"/>
                <a:cs typeface="Arial" panose="020B0604020202020204" pitchFamily="34" charset="0"/>
              </a:rPr>
              <a:t>Now assume that the top management has accepted your proposal. How should they communicate the decision to employees?</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56</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81406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1877694"/>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DEVELOP</a:t>
            </a:r>
            <a:endParaRPr lang="en-US" sz="2500" b="1" spc="200" dirty="0">
              <a:solidFill>
                <a:schemeClr val="bg1"/>
              </a:solidFill>
              <a:latin typeface="Arial" panose="020B0604020202020204" pitchFamily="34" charset="0"/>
              <a:cs typeface="Arial" panose="020B0604020202020204" pitchFamily="34" charset="0"/>
            </a:endParaRPr>
          </a:p>
          <a:p>
            <a:pPr marL="514350" lvl="0" indent="-514350">
              <a:lnSpc>
                <a:spcPct val="114000"/>
              </a:lnSpc>
              <a:spcBef>
                <a:spcPts val="600"/>
              </a:spcBef>
              <a:spcAft>
                <a:spcPts val="600"/>
              </a:spcAft>
              <a:buFont typeface="+mj-lt"/>
              <a:buAutoNum type="arabicPeriod"/>
            </a:pPr>
            <a:r>
              <a:rPr lang="en-US" sz="3000" spc="25" dirty="0">
                <a:solidFill>
                  <a:schemeClr val="bg1"/>
                </a:solidFill>
                <a:latin typeface="Arial" panose="020B0604020202020204" pitchFamily="34" charset="0"/>
                <a:cs typeface="Arial" panose="020B0604020202020204" pitchFamily="34" charset="0"/>
              </a:rPr>
              <a:t>To which stakeholder must you communicate your decision to?</a:t>
            </a:r>
          </a:p>
          <a:p>
            <a:pPr marL="514350" lvl="0" indent="-514350">
              <a:lnSpc>
                <a:spcPct val="114000"/>
              </a:lnSpc>
              <a:spcBef>
                <a:spcPts val="600"/>
              </a:spcBef>
              <a:spcAft>
                <a:spcPts val="600"/>
              </a:spcAft>
              <a:buFont typeface="+mj-lt"/>
              <a:buAutoNum type="arabicPeriod"/>
            </a:pPr>
            <a:r>
              <a:rPr lang="en-US" sz="3000" spc="25" dirty="0">
                <a:solidFill>
                  <a:schemeClr val="bg1"/>
                </a:solidFill>
                <a:latin typeface="Arial" panose="020B0604020202020204" pitchFamily="34" charset="0"/>
                <a:cs typeface="Arial" panose="020B0604020202020204" pitchFamily="34" charset="0"/>
              </a:rPr>
              <a:t>How will you communicate your decision?</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57</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2447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03551" y="8746411"/>
            <a:ext cx="11716295" cy="717197"/>
          </a:xfrm>
          <a:prstGeom prst="rect">
            <a:avLst/>
          </a:prstGeom>
        </p:spPr>
        <p:txBody>
          <a:bodyPr lIns="0" tIns="0" rIns="0" bIns="0" rtlCol="0" anchor="t">
            <a:spAutoFit/>
          </a:bodyPr>
          <a:lstStyle/>
          <a:p>
            <a:pPr algn="r">
              <a:lnSpc>
                <a:spcPts val="5759"/>
              </a:lnSpc>
            </a:pPr>
            <a:r>
              <a:rPr lang="en-US" sz="4800" spc="192" dirty="0">
                <a:solidFill>
                  <a:srgbClr val="F4F8F3"/>
                </a:solidFill>
                <a:latin typeface="Montserrat Light"/>
              </a:rPr>
              <a:t>Topic 1: Insert topic title </a:t>
            </a:r>
          </a:p>
        </p:txBody>
      </p:sp>
      <p:grpSp>
        <p:nvGrpSpPr>
          <p:cNvPr id="5" name="Group 5"/>
          <p:cNvGrpSpPr/>
          <p:nvPr/>
        </p:nvGrpSpPr>
        <p:grpSpPr>
          <a:xfrm>
            <a:off x="1028700" y="446788"/>
            <a:ext cx="17244000" cy="220040"/>
            <a:chOff x="0" y="0"/>
            <a:chExt cx="23454501" cy="293386"/>
          </a:xfrm>
        </p:grpSpPr>
        <p:sp>
          <p:nvSpPr>
            <p:cNvPr id="6" name="AutoShape 6"/>
            <p:cNvSpPr/>
            <p:nvPr/>
          </p:nvSpPr>
          <p:spPr>
            <a:xfrm>
              <a:off x="0" y="125899"/>
              <a:ext cx="23454501" cy="27726"/>
            </a:xfrm>
            <a:prstGeom prst="rect">
              <a:avLst/>
            </a:prstGeom>
            <a:solidFill>
              <a:srgbClr val="31859C"/>
            </a:solidFill>
          </p:spPr>
        </p:sp>
        <p:sp>
          <p:nvSpPr>
            <p:cNvPr id="7" name="AutoShape 7"/>
            <p:cNvSpPr/>
            <p:nvPr/>
          </p:nvSpPr>
          <p:spPr>
            <a:xfrm>
              <a:off x="0" y="13863"/>
              <a:ext cx="292033" cy="279524"/>
            </a:xfrm>
            <a:prstGeom prst="rect">
              <a:avLst/>
            </a:prstGeom>
            <a:solidFill>
              <a:srgbClr val="31859C"/>
            </a:solidFill>
          </p:spPr>
        </p:sp>
        <p:sp>
          <p:nvSpPr>
            <p:cNvPr id="8" name="AutoShape 8"/>
            <p:cNvSpPr/>
            <p:nvPr/>
          </p:nvSpPr>
          <p:spPr>
            <a:xfrm>
              <a:off x="7770499" y="0"/>
              <a:ext cx="292033" cy="279524"/>
            </a:xfrm>
            <a:prstGeom prst="rect">
              <a:avLst/>
            </a:prstGeom>
            <a:solidFill>
              <a:srgbClr val="31859C"/>
            </a:solidFill>
          </p:spPr>
        </p:sp>
        <p:sp>
          <p:nvSpPr>
            <p:cNvPr id="9" name="AutoShape 9"/>
            <p:cNvSpPr/>
            <p:nvPr/>
          </p:nvSpPr>
          <p:spPr>
            <a:xfrm>
              <a:off x="15540998" y="0"/>
              <a:ext cx="292033" cy="279524"/>
            </a:xfrm>
            <a:prstGeom prst="rect">
              <a:avLst/>
            </a:prstGeom>
            <a:solidFill>
              <a:srgbClr val="31859C"/>
            </a:solidFill>
          </p:spPr>
        </p:sp>
      </p:grpSp>
      <p:sp>
        <p:nvSpPr>
          <p:cNvPr id="12" name="AutoShape 2">
            <a:extLst>
              <a:ext uri="{FF2B5EF4-FFF2-40B4-BE49-F238E27FC236}">
                <a16:creationId xmlns:a16="http://schemas.microsoft.com/office/drawing/2014/main" id="{54B605DE-63C5-4B19-89D4-FD69EFF21B44}"/>
              </a:ext>
            </a:extLst>
          </p:cNvPr>
          <p:cNvSpPr/>
          <p:nvPr/>
        </p:nvSpPr>
        <p:spPr>
          <a:xfrm>
            <a:off x="0" y="7886700"/>
            <a:ext cx="18288000" cy="1621070"/>
          </a:xfrm>
          <a:prstGeom prst="rect">
            <a:avLst/>
          </a:prstGeom>
          <a:solidFill>
            <a:srgbClr val="31859C"/>
          </a:solidFill>
        </p:spPr>
      </p:sp>
      <p:sp>
        <p:nvSpPr>
          <p:cNvPr id="13" name="TextBox 3">
            <a:extLst>
              <a:ext uri="{FF2B5EF4-FFF2-40B4-BE49-F238E27FC236}">
                <a16:creationId xmlns:a16="http://schemas.microsoft.com/office/drawing/2014/main" id="{A31A0CE9-BF08-435F-8682-EFAE4D36D39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chemeClr val="bg1"/>
                </a:solidFill>
                <a:latin typeface="Arial" panose="020B0604020202020204" pitchFamily="34" charset="0"/>
                <a:cs typeface="Arial" panose="020B0604020202020204" pitchFamily="34" charset="0"/>
              </a:rPr>
              <a:t>Topic 2: Systematic decision making</a:t>
            </a:r>
          </a:p>
        </p:txBody>
      </p:sp>
      <p:sp>
        <p:nvSpPr>
          <p:cNvPr id="17" name="TextBox 4">
            <a:extLst>
              <a:ext uri="{FF2B5EF4-FFF2-40B4-BE49-F238E27FC236}">
                <a16:creationId xmlns:a16="http://schemas.microsoft.com/office/drawing/2014/main" id="{EAC90A64-36BA-4EF5-BA95-DA478EAEA9E6}"/>
              </a:ext>
            </a:extLst>
          </p:cNvPr>
          <p:cNvSpPr txBox="1"/>
          <p:nvPr/>
        </p:nvSpPr>
        <p:spPr>
          <a:xfrm>
            <a:off x="1028700" y="1676834"/>
            <a:ext cx="12687300" cy="2930289"/>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5" dirty="0">
                <a:solidFill>
                  <a:srgbClr val="31859C"/>
                </a:solidFill>
                <a:latin typeface="Arial" panose="020B0604020202020204" pitchFamily="34" charset="0"/>
                <a:cs typeface="Arial" panose="020B0604020202020204" pitchFamily="34" charset="0"/>
              </a:rPr>
              <a:t>REVIEWING A DECISION</a:t>
            </a:r>
          </a:p>
          <a:p>
            <a:pPr>
              <a:lnSpc>
                <a:spcPct val="114000"/>
              </a:lnSpc>
              <a:spcBef>
                <a:spcPts val="600"/>
              </a:spcBef>
              <a:spcAft>
                <a:spcPts val="600"/>
              </a:spcAft>
            </a:pPr>
            <a:r>
              <a:rPr lang="en-US" sz="3000" spc="25" dirty="0">
                <a:solidFill>
                  <a:srgbClr val="31859C"/>
                </a:solidFill>
                <a:latin typeface="Arial" panose="020B0604020202020204" pitchFamily="34" charset="0"/>
                <a:cs typeface="Arial" panose="020B0604020202020204" pitchFamily="34" charset="0"/>
              </a:rPr>
              <a:t>The final step in the decision-making process is to review your decision.</a:t>
            </a:r>
          </a:p>
          <a:p>
            <a:pPr>
              <a:lnSpc>
                <a:spcPct val="114000"/>
              </a:lnSpc>
              <a:spcBef>
                <a:spcPts val="600"/>
              </a:spcBef>
              <a:spcAft>
                <a:spcPts val="600"/>
              </a:spcAft>
            </a:pPr>
            <a:r>
              <a:rPr lang="en-US" sz="3000" spc="25" dirty="0">
                <a:solidFill>
                  <a:srgbClr val="31859C"/>
                </a:solidFill>
                <a:latin typeface="Arial" panose="020B0604020202020204" pitchFamily="34" charset="0"/>
                <a:cs typeface="Arial" panose="020B0604020202020204" pitchFamily="34" charset="0"/>
              </a:rPr>
              <a:t>Once a decision is made and implemented, you can review whether the solution has met the success criteria set out during the decision-making process. </a:t>
            </a:r>
          </a:p>
        </p:txBody>
      </p:sp>
      <p:sp>
        <p:nvSpPr>
          <p:cNvPr id="19" name="Footer Placeholder 9">
            <a:extLst>
              <a:ext uri="{FF2B5EF4-FFF2-40B4-BE49-F238E27FC236}">
                <a16:creationId xmlns:a16="http://schemas.microsoft.com/office/drawing/2014/main" id="{6685C03C-D3A1-47F0-8257-B6B05AB85E7D}"/>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5BC0C534-ADAF-D84D-81C8-2A1D2405EFB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58</a:t>
            </a:fld>
            <a:endParaRPr lang="en-US" b="1" dirty="0">
              <a:solidFill>
                <a:srgbClr val="31859C"/>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926D74E0-C97E-4B4E-A4B8-E4672C22C44F}"/>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1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1197507"/>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BRAINSTORM</a:t>
            </a:r>
            <a:endParaRPr lang="en-US" sz="2500" b="1" spc="200" dirty="0">
              <a:solidFill>
                <a:schemeClr val="bg1"/>
              </a:solidFill>
              <a:latin typeface="Arial" panose="020B0604020202020204" pitchFamily="34" charset="0"/>
              <a:cs typeface="Arial" panose="020B0604020202020204" pitchFamily="34" charset="0"/>
            </a:endParaRPr>
          </a:p>
          <a:p>
            <a:pPr lvl="0">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Brainstorm creative ways of reviewing decisions. How can you use numerical data? </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59</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2: Systematic decision making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7960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2930289"/>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WATCH</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Watch the following video on critical thinking. </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Video: </a:t>
            </a:r>
            <a:r>
              <a:rPr lang="en-US" sz="3000" spc="25" dirty="0">
                <a:solidFill>
                  <a:schemeClr val="bg1"/>
                </a:solidFill>
                <a:latin typeface="Arial" panose="020B0604020202020204" pitchFamily="34" charset="0"/>
                <a:cs typeface="Arial" panose="020B0604020202020204" pitchFamily="34" charset="0"/>
                <a:hlinkClick r:id="rId3"/>
              </a:rPr>
              <a:t>https://www.youtube.com/watch?time_continue=122&amp;v=HnJ1bqXUnIM&amp;feature=emb_logo</a:t>
            </a:r>
            <a:r>
              <a:rPr lang="en-US" sz="3000" spc="25" dirty="0">
                <a:solidFill>
                  <a:schemeClr val="bg1"/>
                </a:solidFill>
                <a:latin typeface="Arial" panose="020B0604020202020204" pitchFamily="34" charset="0"/>
                <a:cs typeface="Arial" panose="020B0604020202020204" pitchFamily="34" charset="0"/>
              </a:rPr>
              <a:t> (02:30) </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6</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9" name="TextBox 3">
            <a:extLst>
              <a:ext uri="{FF2B5EF4-FFF2-40B4-BE49-F238E27FC236}">
                <a16:creationId xmlns:a16="http://schemas.microsoft.com/office/drawing/2014/main" id="{EAAB1AC1-1237-464D-B37A-B4E19F5DDE8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1: Critical thinking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26269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290497"/>
            <a:ext cx="18288000" cy="8196478"/>
          </a:xfrm>
          <a:prstGeom prst="rect">
            <a:avLst/>
          </a:prstGeom>
          <a:solidFill>
            <a:srgbClr val="31859C"/>
          </a:solidFill>
        </p:spPr>
      </p:sp>
      <p:sp>
        <p:nvSpPr>
          <p:cNvPr id="3" name="TextBox 3"/>
          <p:cNvSpPr txBox="1"/>
          <p:nvPr/>
        </p:nvSpPr>
        <p:spPr>
          <a:xfrm>
            <a:off x="1044000" y="1866900"/>
            <a:ext cx="16655652" cy="835998"/>
          </a:xfrm>
          <a:prstGeom prst="rect">
            <a:avLst/>
          </a:prstGeom>
        </p:spPr>
        <p:txBody>
          <a:bodyPr wrap="square" lIns="0" tIns="0" rIns="0" bIns="0" rtlCol="0" anchor="t">
            <a:spAutoFit/>
          </a:bodyPr>
          <a:lstStyle/>
          <a:p>
            <a:pPr>
              <a:lnSpc>
                <a:spcPct val="114000"/>
              </a:lnSpc>
              <a:spcBef>
                <a:spcPts val="600"/>
              </a:spcBef>
              <a:spcAft>
                <a:spcPts val="600"/>
              </a:spcAft>
            </a:pPr>
            <a:r>
              <a:rPr lang="en-US" sz="5200" b="1" spc="192" dirty="0">
                <a:solidFill>
                  <a:schemeClr val="bg1"/>
                </a:solidFill>
                <a:latin typeface="Arial" panose="020B0604020202020204" pitchFamily="34" charset="0"/>
                <a:cs typeface="Arial" panose="020B0604020202020204" pitchFamily="34" charset="0"/>
              </a:rPr>
              <a:t>Topic 3: A critical mindset</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rgbClr val="31859C"/>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sp>
        <p:nvSpPr>
          <p:cNvPr id="19" name="Footer Placeholder 9">
            <a:extLst>
              <a:ext uri="{FF2B5EF4-FFF2-40B4-BE49-F238E27FC236}">
                <a16:creationId xmlns:a16="http://schemas.microsoft.com/office/drawing/2014/main" id="{AF863EBA-C596-487E-8F62-FCA80C193D54}"/>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3" name="Slide Number Placeholder 10">
            <a:extLst>
              <a:ext uri="{FF2B5EF4-FFF2-40B4-BE49-F238E27FC236}">
                <a16:creationId xmlns:a16="http://schemas.microsoft.com/office/drawing/2014/main" id="{4538CC83-08C9-4A4A-AF50-3DDFA9C924C2}"/>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60</a:t>
            </a:fld>
            <a:endParaRPr lang="en-US" b="1" dirty="0">
              <a:solidFill>
                <a:srgbClr val="31859C"/>
              </a:solidFill>
              <a:latin typeface="Arial" panose="020B0604020202020204" pitchFamily="34" charset="0"/>
              <a:cs typeface="Arial" panose="020B0604020202020204" pitchFamily="34" charset="0"/>
            </a:endParaRPr>
          </a:p>
        </p:txBody>
      </p:sp>
      <p:sp>
        <p:nvSpPr>
          <p:cNvPr id="14" name="Footer Placeholder 9">
            <a:extLst>
              <a:ext uri="{FF2B5EF4-FFF2-40B4-BE49-F238E27FC236}">
                <a16:creationId xmlns:a16="http://schemas.microsoft.com/office/drawing/2014/main" id="{07043586-2022-0942-B7A7-70145F426F81}"/>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pic>
        <p:nvPicPr>
          <p:cNvPr id="16" name="Picture 15" descr="A group of people sitting at a table using a computer&#10;&#10;Description automatically generated">
            <a:extLst>
              <a:ext uri="{FF2B5EF4-FFF2-40B4-BE49-F238E27FC236}">
                <a16:creationId xmlns:a16="http://schemas.microsoft.com/office/drawing/2014/main" id="{F789D578-76AD-324C-BB99-4A63CCFEFAFC}"/>
              </a:ext>
            </a:extLst>
          </p:cNvPr>
          <p:cNvPicPr/>
          <p:nvPr/>
        </p:nvPicPr>
        <p:blipFill>
          <a:blip r:embed="rId3"/>
          <a:stretch>
            <a:fillRect/>
          </a:stretch>
        </p:blipFill>
        <p:spPr>
          <a:xfrm>
            <a:off x="7467600" y="3467101"/>
            <a:ext cx="3352800" cy="5029199"/>
          </a:xfrm>
          <a:prstGeom prst="rect">
            <a:avLst/>
          </a:prstGeom>
          <a:ln w="38100">
            <a:solidFill>
              <a:schemeClr val="bg1"/>
            </a:solidFill>
          </a:ln>
        </p:spPr>
      </p:pic>
    </p:spTree>
    <p:extLst>
      <p:ext uri="{BB962C8B-B14F-4D97-AF65-F5344CB8AC3E}">
        <p14:creationId xmlns:p14="http://schemas.microsoft.com/office/powerpoint/2010/main" val="1673081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03551" y="8746411"/>
            <a:ext cx="11716295" cy="717197"/>
          </a:xfrm>
          <a:prstGeom prst="rect">
            <a:avLst/>
          </a:prstGeom>
        </p:spPr>
        <p:txBody>
          <a:bodyPr lIns="0" tIns="0" rIns="0" bIns="0" rtlCol="0" anchor="t">
            <a:spAutoFit/>
          </a:bodyPr>
          <a:lstStyle/>
          <a:p>
            <a:pPr algn="r">
              <a:lnSpc>
                <a:spcPts val="5759"/>
              </a:lnSpc>
            </a:pPr>
            <a:r>
              <a:rPr lang="en-US" sz="4800" spc="192" dirty="0">
                <a:solidFill>
                  <a:srgbClr val="F4F8F3"/>
                </a:solidFill>
                <a:latin typeface="Montserrat Light"/>
              </a:rPr>
              <a:t>Topic 1: Insert topic title </a:t>
            </a:r>
          </a:p>
        </p:txBody>
      </p:sp>
      <p:grpSp>
        <p:nvGrpSpPr>
          <p:cNvPr id="5" name="Group 5"/>
          <p:cNvGrpSpPr/>
          <p:nvPr/>
        </p:nvGrpSpPr>
        <p:grpSpPr>
          <a:xfrm>
            <a:off x="1028700" y="446788"/>
            <a:ext cx="17244000" cy="220040"/>
            <a:chOff x="0" y="0"/>
            <a:chExt cx="23454501" cy="293386"/>
          </a:xfrm>
        </p:grpSpPr>
        <p:sp>
          <p:nvSpPr>
            <p:cNvPr id="6" name="AutoShape 6"/>
            <p:cNvSpPr/>
            <p:nvPr/>
          </p:nvSpPr>
          <p:spPr>
            <a:xfrm>
              <a:off x="0" y="125899"/>
              <a:ext cx="23454501" cy="27726"/>
            </a:xfrm>
            <a:prstGeom prst="rect">
              <a:avLst/>
            </a:prstGeom>
            <a:solidFill>
              <a:srgbClr val="31859C"/>
            </a:solidFill>
          </p:spPr>
        </p:sp>
        <p:sp>
          <p:nvSpPr>
            <p:cNvPr id="7" name="AutoShape 7"/>
            <p:cNvSpPr/>
            <p:nvPr/>
          </p:nvSpPr>
          <p:spPr>
            <a:xfrm>
              <a:off x="0" y="13863"/>
              <a:ext cx="292033" cy="279524"/>
            </a:xfrm>
            <a:prstGeom prst="rect">
              <a:avLst/>
            </a:prstGeom>
            <a:solidFill>
              <a:srgbClr val="31859C"/>
            </a:solidFill>
          </p:spPr>
        </p:sp>
        <p:sp>
          <p:nvSpPr>
            <p:cNvPr id="8" name="AutoShape 8"/>
            <p:cNvSpPr/>
            <p:nvPr/>
          </p:nvSpPr>
          <p:spPr>
            <a:xfrm>
              <a:off x="7770499" y="0"/>
              <a:ext cx="292033" cy="279524"/>
            </a:xfrm>
            <a:prstGeom prst="rect">
              <a:avLst/>
            </a:prstGeom>
            <a:solidFill>
              <a:srgbClr val="31859C"/>
            </a:solidFill>
          </p:spPr>
        </p:sp>
        <p:sp>
          <p:nvSpPr>
            <p:cNvPr id="9" name="AutoShape 9"/>
            <p:cNvSpPr/>
            <p:nvPr/>
          </p:nvSpPr>
          <p:spPr>
            <a:xfrm>
              <a:off x="15540998" y="0"/>
              <a:ext cx="292033" cy="279524"/>
            </a:xfrm>
            <a:prstGeom prst="rect">
              <a:avLst/>
            </a:prstGeom>
            <a:solidFill>
              <a:srgbClr val="31859C"/>
            </a:solidFill>
          </p:spPr>
        </p:sp>
      </p:grpSp>
      <p:sp>
        <p:nvSpPr>
          <p:cNvPr id="12" name="AutoShape 2">
            <a:extLst>
              <a:ext uri="{FF2B5EF4-FFF2-40B4-BE49-F238E27FC236}">
                <a16:creationId xmlns:a16="http://schemas.microsoft.com/office/drawing/2014/main" id="{54B605DE-63C5-4B19-89D4-FD69EFF21B44}"/>
              </a:ext>
            </a:extLst>
          </p:cNvPr>
          <p:cNvSpPr/>
          <p:nvPr/>
        </p:nvSpPr>
        <p:spPr>
          <a:xfrm>
            <a:off x="0" y="7886700"/>
            <a:ext cx="18288000" cy="1621070"/>
          </a:xfrm>
          <a:prstGeom prst="rect">
            <a:avLst/>
          </a:prstGeom>
          <a:solidFill>
            <a:srgbClr val="31859C"/>
          </a:solidFill>
        </p:spPr>
      </p:sp>
      <p:sp>
        <p:nvSpPr>
          <p:cNvPr id="13" name="TextBox 3">
            <a:extLst>
              <a:ext uri="{FF2B5EF4-FFF2-40B4-BE49-F238E27FC236}">
                <a16:creationId xmlns:a16="http://schemas.microsoft.com/office/drawing/2014/main" id="{A31A0CE9-BF08-435F-8682-EFAE4D36D39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chemeClr val="bg1"/>
                </a:solidFill>
                <a:latin typeface="Arial" panose="020B0604020202020204" pitchFamily="34" charset="0"/>
                <a:cs typeface="Arial" panose="020B0604020202020204" pitchFamily="34" charset="0"/>
              </a:rPr>
              <a:t>Topic 3: A critical mindset</a:t>
            </a:r>
          </a:p>
        </p:txBody>
      </p:sp>
      <p:sp>
        <p:nvSpPr>
          <p:cNvPr id="17" name="TextBox 4">
            <a:extLst>
              <a:ext uri="{FF2B5EF4-FFF2-40B4-BE49-F238E27FC236}">
                <a16:creationId xmlns:a16="http://schemas.microsoft.com/office/drawing/2014/main" id="{EAC90A64-36BA-4EF5-BA95-DA478EAEA9E6}"/>
              </a:ext>
            </a:extLst>
          </p:cNvPr>
          <p:cNvSpPr txBox="1"/>
          <p:nvPr/>
        </p:nvSpPr>
        <p:spPr>
          <a:xfrm>
            <a:off x="1028700" y="1676834"/>
            <a:ext cx="12687300" cy="1534844"/>
          </a:xfrm>
          <a:prstGeom prst="rect">
            <a:avLst/>
          </a:prstGeom>
        </p:spPr>
        <p:txBody>
          <a:bodyPr wrap="square" lIns="0" tIns="0" rIns="0" bIns="0" rtlCol="0" anchor="t">
            <a:spAutoFit/>
          </a:bodyPr>
          <a:lstStyle/>
          <a:p>
            <a:pPr>
              <a:lnSpc>
                <a:spcPct val="114000"/>
              </a:lnSpc>
              <a:spcBef>
                <a:spcPts val="600"/>
              </a:spcBef>
              <a:spcAft>
                <a:spcPts val="600"/>
              </a:spcAft>
            </a:pPr>
            <a:r>
              <a:rPr lang="en-US" sz="3000" spc="25" dirty="0">
                <a:solidFill>
                  <a:srgbClr val="31859C"/>
                </a:solidFill>
                <a:latin typeface="Arial" panose="020B0604020202020204" pitchFamily="34" charset="0"/>
                <a:cs typeface="Arial" panose="020B0604020202020204" pitchFamily="34" charset="0"/>
              </a:rPr>
              <a:t>This topic focuses on how to use a critical thinking mindset when giving or receiving feedback, to review your own performance and identify areas of self-improvement.</a:t>
            </a:r>
          </a:p>
        </p:txBody>
      </p:sp>
      <p:sp>
        <p:nvSpPr>
          <p:cNvPr id="19" name="Footer Placeholder 9">
            <a:extLst>
              <a:ext uri="{FF2B5EF4-FFF2-40B4-BE49-F238E27FC236}">
                <a16:creationId xmlns:a16="http://schemas.microsoft.com/office/drawing/2014/main" id="{6685C03C-D3A1-47F0-8257-B6B05AB85E7D}"/>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5BC0C534-ADAF-D84D-81C8-2A1D2405EFB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61</a:t>
            </a:fld>
            <a:endParaRPr lang="en-US" b="1" dirty="0">
              <a:solidFill>
                <a:srgbClr val="31859C"/>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926D74E0-C97E-4B4E-A4B8-E4672C22C44F}"/>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77153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03551" y="8746411"/>
            <a:ext cx="11716295" cy="717197"/>
          </a:xfrm>
          <a:prstGeom prst="rect">
            <a:avLst/>
          </a:prstGeom>
        </p:spPr>
        <p:txBody>
          <a:bodyPr lIns="0" tIns="0" rIns="0" bIns="0" rtlCol="0" anchor="t">
            <a:spAutoFit/>
          </a:bodyPr>
          <a:lstStyle/>
          <a:p>
            <a:pPr algn="r">
              <a:lnSpc>
                <a:spcPts val="5759"/>
              </a:lnSpc>
            </a:pPr>
            <a:r>
              <a:rPr lang="en-US" sz="4800" spc="192" dirty="0">
                <a:solidFill>
                  <a:srgbClr val="F4F8F3"/>
                </a:solidFill>
                <a:latin typeface="Montserrat Light"/>
              </a:rPr>
              <a:t>Topic 1: Insert topic title </a:t>
            </a:r>
          </a:p>
        </p:txBody>
      </p:sp>
      <p:grpSp>
        <p:nvGrpSpPr>
          <p:cNvPr id="5" name="Group 5"/>
          <p:cNvGrpSpPr/>
          <p:nvPr/>
        </p:nvGrpSpPr>
        <p:grpSpPr>
          <a:xfrm>
            <a:off x="1028700" y="446788"/>
            <a:ext cx="17244000" cy="220040"/>
            <a:chOff x="0" y="0"/>
            <a:chExt cx="23454501" cy="293386"/>
          </a:xfrm>
        </p:grpSpPr>
        <p:sp>
          <p:nvSpPr>
            <p:cNvPr id="6" name="AutoShape 6"/>
            <p:cNvSpPr/>
            <p:nvPr/>
          </p:nvSpPr>
          <p:spPr>
            <a:xfrm>
              <a:off x="0" y="125899"/>
              <a:ext cx="23454501" cy="27726"/>
            </a:xfrm>
            <a:prstGeom prst="rect">
              <a:avLst/>
            </a:prstGeom>
            <a:solidFill>
              <a:srgbClr val="31859C"/>
            </a:solidFill>
          </p:spPr>
        </p:sp>
        <p:sp>
          <p:nvSpPr>
            <p:cNvPr id="7" name="AutoShape 7"/>
            <p:cNvSpPr/>
            <p:nvPr/>
          </p:nvSpPr>
          <p:spPr>
            <a:xfrm>
              <a:off x="0" y="13863"/>
              <a:ext cx="292033" cy="279524"/>
            </a:xfrm>
            <a:prstGeom prst="rect">
              <a:avLst/>
            </a:prstGeom>
            <a:solidFill>
              <a:srgbClr val="31859C"/>
            </a:solidFill>
          </p:spPr>
        </p:sp>
        <p:sp>
          <p:nvSpPr>
            <p:cNvPr id="8" name="AutoShape 8"/>
            <p:cNvSpPr/>
            <p:nvPr/>
          </p:nvSpPr>
          <p:spPr>
            <a:xfrm>
              <a:off x="7770499" y="0"/>
              <a:ext cx="292033" cy="279524"/>
            </a:xfrm>
            <a:prstGeom prst="rect">
              <a:avLst/>
            </a:prstGeom>
            <a:solidFill>
              <a:srgbClr val="31859C"/>
            </a:solidFill>
          </p:spPr>
        </p:sp>
        <p:sp>
          <p:nvSpPr>
            <p:cNvPr id="9" name="AutoShape 9"/>
            <p:cNvSpPr/>
            <p:nvPr/>
          </p:nvSpPr>
          <p:spPr>
            <a:xfrm>
              <a:off x="15540998" y="0"/>
              <a:ext cx="292033" cy="279524"/>
            </a:xfrm>
            <a:prstGeom prst="rect">
              <a:avLst/>
            </a:prstGeom>
            <a:solidFill>
              <a:srgbClr val="31859C"/>
            </a:solidFill>
          </p:spPr>
        </p:sp>
      </p:grpSp>
      <p:sp>
        <p:nvSpPr>
          <p:cNvPr id="12" name="AutoShape 2">
            <a:extLst>
              <a:ext uri="{FF2B5EF4-FFF2-40B4-BE49-F238E27FC236}">
                <a16:creationId xmlns:a16="http://schemas.microsoft.com/office/drawing/2014/main" id="{54B605DE-63C5-4B19-89D4-FD69EFF21B44}"/>
              </a:ext>
            </a:extLst>
          </p:cNvPr>
          <p:cNvSpPr/>
          <p:nvPr/>
        </p:nvSpPr>
        <p:spPr>
          <a:xfrm>
            <a:off x="0" y="7886700"/>
            <a:ext cx="18288000" cy="1621070"/>
          </a:xfrm>
          <a:prstGeom prst="rect">
            <a:avLst/>
          </a:prstGeom>
          <a:solidFill>
            <a:srgbClr val="31859C"/>
          </a:solidFill>
        </p:spPr>
      </p:sp>
      <p:sp>
        <p:nvSpPr>
          <p:cNvPr id="13" name="TextBox 3">
            <a:extLst>
              <a:ext uri="{FF2B5EF4-FFF2-40B4-BE49-F238E27FC236}">
                <a16:creationId xmlns:a16="http://schemas.microsoft.com/office/drawing/2014/main" id="{A31A0CE9-BF08-435F-8682-EFAE4D36D39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chemeClr val="bg1"/>
                </a:solidFill>
                <a:latin typeface="Arial" panose="020B0604020202020204" pitchFamily="34" charset="0"/>
                <a:cs typeface="Arial" panose="020B0604020202020204" pitchFamily="34" charset="0"/>
              </a:rPr>
              <a:t>Topic 3: A critical mindset</a:t>
            </a:r>
          </a:p>
        </p:txBody>
      </p:sp>
      <p:sp>
        <p:nvSpPr>
          <p:cNvPr id="17" name="TextBox 4">
            <a:extLst>
              <a:ext uri="{FF2B5EF4-FFF2-40B4-BE49-F238E27FC236}">
                <a16:creationId xmlns:a16="http://schemas.microsoft.com/office/drawing/2014/main" id="{EAC90A64-36BA-4EF5-BA95-DA478EAEA9E6}"/>
              </a:ext>
            </a:extLst>
          </p:cNvPr>
          <p:cNvSpPr txBox="1"/>
          <p:nvPr/>
        </p:nvSpPr>
        <p:spPr>
          <a:xfrm>
            <a:off x="1028700" y="1676834"/>
            <a:ext cx="12687300" cy="2776401"/>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5" dirty="0">
                <a:solidFill>
                  <a:srgbClr val="31859C"/>
                </a:solidFill>
                <a:latin typeface="Arial" panose="020B0604020202020204" pitchFamily="34" charset="0"/>
                <a:cs typeface="Arial" panose="020B0604020202020204" pitchFamily="34" charset="0"/>
              </a:rPr>
              <a:t>FEEDBACK</a:t>
            </a:r>
          </a:p>
          <a:p>
            <a:pPr>
              <a:lnSpc>
                <a:spcPct val="114000"/>
              </a:lnSpc>
              <a:spcBef>
                <a:spcPts val="600"/>
              </a:spcBef>
              <a:spcAft>
                <a:spcPts val="600"/>
              </a:spcAft>
            </a:pPr>
            <a:r>
              <a:rPr lang="en-US" sz="3000" spc="25" dirty="0">
                <a:solidFill>
                  <a:srgbClr val="31859C"/>
                </a:solidFill>
                <a:latin typeface="Arial" panose="020B0604020202020204" pitchFamily="34" charset="0"/>
                <a:cs typeface="Arial" panose="020B0604020202020204" pitchFamily="34" charset="0"/>
              </a:rPr>
              <a:t>Think back to what you learnt about the decision-making process – by reviewing and assessing your decisions, you are able to improve on the future decisions you make. An easy way to measure the success of a decision is to ask for feedback. </a:t>
            </a:r>
          </a:p>
        </p:txBody>
      </p:sp>
      <p:sp>
        <p:nvSpPr>
          <p:cNvPr id="19" name="Footer Placeholder 9">
            <a:extLst>
              <a:ext uri="{FF2B5EF4-FFF2-40B4-BE49-F238E27FC236}">
                <a16:creationId xmlns:a16="http://schemas.microsoft.com/office/drawing/2014/main" id="{6685C03C-D3A1-47F0-8257-B6B05AB85E7D}"/>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5BC0C534-ADAF-D84D-81C8-2A1D2405EFB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62</a:t>
            </a:fld>
            <a:endParaRPr lang="en-US" b="1" dirty="0">
              <a:solidFill>
                <a:srgbClr val="31859C"/>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926D74E0-C97E-4B4E-A4B8-E4672C22C44F}"/>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32068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2557880"/>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READ</a:t>
            </a:r>
            <a:endParaRPr lang="en-US" sz="2500" b="1" spc="200" dirty="0">
              <a:solidFill>
                <a:schemeClr val="bg1"/>
              </a:solidFill>
              <a:latin typeface="Arial" panose="020B0604020202020204" pitchFamily="34" charset="0"/>
              <a:cs typeface="Arial" panose="020B0604020202020204" pitchFamily="34" charset="0"/>
            </a:endParaRPr>
          </a:p>
          <a:p>
            <a:pPr lvl="0">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Read the article on how to deliver effective feedback in the workplace.</a:t>
            </a:r>
          </a:p>
          <a:p>
            <a:pPr lvl="0">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Article: </a:t>
            </a:r>
            <a:r>
              <a:rPr lang="en-US" sz="3000" spc="25" dirty="0">
                <a:solidFill>
                  <a:schemeClr val="bg1"/>
                </a:solidFill>
                <a:latin typeface="Arial" panose="020B0604020202020204" pitchFamily="34" charset="0"/>
                <a:cs typeface="Arial" panose="020B0604020202020204" pitchFamily="34" charset="0"/>
                <a:hlinkClick r:id="rId3"/>
              </a:rPr>
              <a:t>https://hub.highspeedtraining.co.uk/feedback-in-the-workplace/</a:t>
            </a:r>
            <a:r>
              <a:rPr lang="en-US" sz="3000" spc="25" dirty="0">
                <a:solidFill>
                  <a:schemeClr val="bg1"/>
                </a:solidFill>
                <a:latin typeface="Arial" panose="020B0604020202020204" pitchFamily="34" charset="0"/>
                <a:cs typeface="Arial" panose="020B0604020202020204" pitchFamily="34" charset="0"/>
              </a:rPr>
              <a:t> </a:t>
            </a:r>
          </a:p>
          <a:p>
            <a:pPr lvl="0">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Take notes and keep them for further reference.</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63</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rgbClr val="31859C"/>
                </a:solidFill>
                <a:latin typeface="Arial" panose="020B0604020202020204" pitchFamily="34" charset="0"/>
                <a:cs typeface="Arial" panose="020B0604020202020204" pitchFamily="34" charset="0"/>
              </a:rPr>
              <a:t>Topic 3: A critical mindset</a:t>
            </a:r>
          </a:p>
        </p:txBody>
      </p:sp>
    </p:spTree>
    <p:extLst>
      <p:ext uri="{BB962C8B-B14F-4D97-AF65-F5344CB8AC3E}">
        <p14:creationId xmlns:p14="http://schemas.microsoft.com/office/powerpoint/2010/main" val="7419066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4136773"/>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PRACTICAL</a:t>
            </a:r>
            <a:endParaRPr lang="en-US" sz="2500" b="1" spc="200" dirty="0">
              <a:solidFill>
                <a:schemeClr val="bg1"/>
              </a:solidFill>
              <a:latin typeface="Arial" panose="020B0604020202020204" pitchFamily="34" charset="0"/>
              <a:cs typeface="Arial" panose="020B0604020202020204" pitchFamily="34" charset="0"/>
            </a:endParaRPr>
          </a:p>
          <a:p>
            <a:pPr lvl="0">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Work together with another student. </a:t>
            </a:r>
          </a:p>
          <a:p>
            <a:pPr marL="514350" lvl="0" indent="-514350">
              <a:lnSpc>
                <a:spcPct val="114000"/>
              </a:lnSpc>
              <a:spcBef>
                <a:spcPts val="600"/>
              </a:spcBef>
              <a:spcAft>
                <a:spcPts val="600"/>
              </a:spcAft>
              <a:buFont typeface="+mj-lt"/>
              <a:buAutoNum type="arabicPeriod"/>
            </a:pPr>
            <a:r>
              <a:rPr lang="en-US" sz="3000" spc="25" dirty="0">
                <a:solidFill>
                  <a:schemeClr val="bg1"/>
                </a:solidFill>
                <a:latin typeface="Arial" panose="020B0604020202020204" pitchFamily="34" charset="0"/>
                <a:cs typeface="Arial" panose="020B0604020202020204" pitchFamily="34" charset="0"/>
              </a:rPr>
              <a:t>Read through the work your partner completed in the “develop” activities in topic 2 (selecting a product or service and associated process and working through a limitation step by step using the decision-making process). </a:t>
            </a:r>
          </a:p>
          <a:p>
            <a:pPr marL="514350" lvl="0" indent="-514350">
              <a:lnSpc>
                <a:spcPct val="114000"/>
              </a:lnSpc>
              <a:spcBef>
                <a:spcPts val="600"/>
              </a:spcBef>
              <a:spcAft>
                <a:spcPts val="600"/>
              </a:spcAft>
              <a:buFont typeface="+mj-lt"/>
              <a:buAutoNum type="arabicPeriod"/>
            </a:pPr>
            <a:r>
              <a:rPr lang="en-US" sz="3000" spc="25" dirty="0">
                <a:solidFill>
                  <a:schemeClr val="bg1"/>
                </a:solidFill>
                <a:latin typeface="Arial" panose="020B0604020202020204" pitchFamily="34" charset="0"/>
                <a:cs typeface="Arial" panose="020B0604020202020204" pitchFamily="34" charset="0"/>
              </a:rPr>
              <a:t>Using the suggestions for constructive feedback in the article above, give feedback to your partner.</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64</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rgbClr val="31859C"/>
                </a:solidFill>
                <a:latin typeface="Arial" panose="020B0604020202020204" pitchFamily="34" charset="0"/>
                <a:cs typeface="Arial" panose="020B0604020202020204" pitchFamily="34" charset="0"/>
              </a:rPr>
              <a:t>Topic 3: A critical mindset</a:t>
            </a:r>
          </a:p>
        </p:txBody>
      </p:sp>
    </p:spTree>
    <p:extLst>
      <p:ext uri="{BB962C8B-B14F-4D97-AF65-F5344CB8AC3E}">
        <p14:creationId xmlns:p14="http://schemas.microsoft.com/office/powerpoint/2010/main" val="32526493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03551" y="8746411"/>
            <a:ext cx="11716295" cy="717197"/>
          </a:xfrm>
          <a:prstGeom prst="rect">
            <a:avLst/>
          </a:prstGeom>
        </p:spPr>
        <p:txBody>
          <a:bodyPr lIns="0" tIns="0" rIns="0" bIns="0" rtlCol="0" anchor="t">
            <a:spAutoFit/>
          </a:bodyPr>
          <a:lstStyle/>
          <a:p>
            <a:pPr algn="r">
              <a:lnSpc>
                <a:spcPts val="5759"/>
              </a:lnSpc>
            </a:pPr>
            <a:r>
              <a:rPr lang="en-US" sz="4800" spc="192" dirty="0">
                <a:solidFill>
                  <a:srgbClr val="F4F8F3"/>
                </a:solidFill>
                <a:latin typeface="Montserrat Light"/>
              </a:rPr>
              <a:t>Topic 1: Insert topic title </a:t>
            </a:r>
          </a:p>
        </p:txBody>
      </p:sp>
      <p:grpSp>
        <p:nvGrpSpPr>
          <p:cNvPr id="5" name="Group 5"/>
          <p:cNvGrpSpPr/>
          <p:nvPr/>
        </p:nvGrpSpPr>
        <p:grpSpPr>
          <a:xfrm>
            <a:off x="1028700" y="446788"/>
            <a:ext cx="17244000" cy="220040"/>
            <a:chOff x="0" y="0"/>
            <a:chExt cx="23454501" cy="293386"/>
          </a:xfrm>
        </p:grpSpPr>
        <p:sp>
          <p:nvSpPr>
            <p:cNvPr id="6" name="AutoShape 6"/>
            <p:cNvSpPr/>
            <p:nvPr/>
          </p:nvSpPr>
          <p:spPr>
            <a:xfrm>
              <a:off x="0" y="125899"/>
              <a:ext cx="23454501" cy="27726"/>
            </a:xfrm>
            <a:prstGeom prst="rect">
              <a:avLst/>
            </a:prstGeom>
            <a:solidFill>
              <a:srgbClr val="31859C"/>
            </a:solidFill>
          </p:spPr>
        </p:sp>
        <p:sp>
          <p:nvSpPr>
            <p:cNvPr id="7" name="AutoShape 7"/>
            <p:cNvSpPr/>
            <p:nvPr/>
          </p:nvSpPr>
          <p:spPr>
            <a:xfrm>
              <a:off x="0" y="13863"/>
              <a:ext cx="292033" cy="279524"/>
            </a:xfrm>
            <a:prstGeom prst="rect">
              <a:avLst/>
            </a:prstGeom>
            <a:solidFill>
              <a:srgbClr val="31859C"/>
            </a:solidFill>
          </p:spPr>
        </p:sp>
        <p:sp>
          <p:nvSpPr>
            <p:cNvPr id="8" name="AutoShape 8"/>
            <p:cNvSpPr/>
            <p:nvPr/>
          </p:nvSpPr>
          <p:spPr>
            <a:xfrm>
              <a:off x="7770499" y="0"/>
              <a:ext cx="292033" cy="279524"/>
            </a:xfrm>
            <a:prstGeom prst="rect">
              <a:avLst/>
            </a:prstGeom>
            <a:solidFill>
              <a:srgbClr val="31859C"/>
            </a:solidFill>
          </p:spPr>
        </p:sp>
        <p:sp>
          <p:nvSpPr>
            <p:cNvPr id="9" name="AutoShape 9"/>
            <p:cNvSpPr/>
            <p:nvPr/>
          </p:nvSpPr>
          <p:spPr>
            <a:xfrm>
              <a:off x="15540998" y="0"/>
              <a:ext cx="292033" cy="279524"/>
            </a:xfrm>
            <a:prstGeom prst="rect">
              <a:avLst/>
            </a:prstGeom>
            <a:solidFill>
              <a:srgbClr val="31859C"/>
            </a:solidFill>
          </p:spPr>
        </p:sp>
      </p:grpSp>
      <p:sp>
        <p:nvSpPr>
          <p:cNvPr id="12" name="AutoShape 2">
            <a:extLst>
              <a:ext uri="{FF2B5EF4-FFF2-40B4-BE49-F238E27FC236}">
                <a16:creationId xmlns:a16="http://schemas.microsoft.com/office/drawing/2014/main" id="{54B605DE-63C5-4B19-89D4-FD69EFF21B44}"/>
              </a:ext>
            </a:extLst>
          </p:cNvPr>
          <p:cNvSpPr/>
          <p:nvPr/>
        </p:nvSpPr>
        <p:spPr>
          <a:xfrm>
            <a:off x="0" y="7886700"/>
            <a:ext cx="18288000" cy="1621070"/>
          </a:xfrm>
          <a:prstGeom prst="rect">
            <a:avLst/>
          </a:prstGeom>
          <a:solidFill>
            <a:srgbClr val="31859C"/>
          </a:solidFill>
        </p:spPr>
      </p:sp>
      <p:sp>
        <p:nvSpPr>
          <p:cNvPr id="13" name="TextBox 3">
            <a:extLst>
              <a:ext uri="{FF2B5EF4-FFF2-40B4-BE49-F238E27FC236}">
                <a16:creationId xmlns:a16="http://schemas.microsoft.com/office/drawing/2014/main" id="{A31A0CE9-BF08-435F-8682-EFAE4D36D39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chemeClr val="bg1"/>
                </a:solidFill>
                <a:latin typeface="Arial" panose="020B0604020202020204" pitchFamily="34" charset="0"/>
                <a:cs typeface="Arial" panose="020B0604020202020204" pitchFamily="34" charset="0"/>
              </a:rPr>
              <a:t>Topic 3: A critical mindset</a:t>
            </a:r>
          </a:p>
        </p:txBody>
      </p:sp>
      <p:sp>
        <p:nvSpPr>
          <p:cNvPr id="17" name="TextBox 4">
            <a:extLst>
              <a:ext uri="{FF2B5EF4-FFF2-40B4-BE49-F238E27FC236}">
                <a16:creationId xmlns:a16="http://schemas.microsoft.com/office/drawing/2014/main" id="{EAC90A64-36BA-4EF5-BA95-DA478EAEA9E6}"/>
              </a:ext>
            </a:extLst>
          </p:cNvPr>
          <p:cNvSpPr txBox="1"/>
          <p:nvPr/>
        </p:nvSpPr>
        <p:spPr>
          <a:xfrm>
            <a:off x="1028700" y="1676834"/>
            <a:ext cx="12687300" cy="2250103"/>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5" dirty="0">
                <a:solidFill>
                  <a:srgbClr val="31859C"/>
                </a:solidFill>
                <a:latin typeface="Arial" panose="020B0604020202020204" pitchFamily="34" charset="0"/>
                <a:cs typeface="Arial" panose="020B0604020202020204" pitchFamily="34" charset="0"/>
              </a:rPr>
              <a:t>SELF-EVALUATION AND IMPROVEMENT</a:t>
            </a:r>
          </a:p>
          <a:p>
            <a:pPr>
              <a:lnSpc>
                <a:spcPct val="114000"/>
              </a:lnSpc>
              <a:spcBef>
                <a:spcPts val="600"/>
              </a:spcBef>
              <a:spcAft>
                <a:spcPts val="600"/>
              </a:spcAft>
            </a:pPr>
            <a:r>
              <a:rPr lang="en-US" sz="3000" spc="25" dirty="0">
                <a:solidFill>
                  <a:srgbClr val="31859C"/>
                </a:solidFill>
                <a:latin typeface="Arial" panose="020B0604020202020204" pitchFamily="34" charset="0"/>
                <a:cs typeface="Arial" panose="020B0604020202020204" pitchFamily="34" charset="0"/>
              </a:rPr>
              <a:t>Apart from receiving feedback at work, critical thinkers also reflect on their own performance. You may benchmark against your peers, your supervisors or </a:t>
            </a:r>
            <a:r>
              <a:rPr lang="en-US" sz="3000" spc="25" dirty="0" err="1">
                <a:solidFill>
                  <a:srgbClr val="31859C"/>
                </a:solidFill>
                <a:latin typeface="Arial" panose="020B0604020202020204" pitchFamily="34" charset="0"/>
                <a:cs typeface="Arial" panose="020B0604020202020204" pitchFamily="34" charset="0"/>
              </a:rPr>
              <a:t>recognise</a:t>
            </a:r>
            <a:r>
              <a:rPr lang="en-US" sz="3000" spc="25" dirty="0">
                <a:solidFill>
                  <a:srgbClr val="31859C"/>
                </a:solidFill>
                <a:latin typeface="Arial" panose="020B0604020202020204" pitchFamily="34" charset="0"/>
                <a:cs typeface="Arial" panose="020B0604020202020204" pitchFamily="34" charset="0"/>
              </a:rPr>
              <a:t> industry standards of excellence.</a:t>
            </a:r>
          </a:p>
        </p:txBody>
      </p:sp>
      <p:sp>
        <p:nvSpPr>
          <p:cNvPr id="19" name="Footer Placeholder 9">
            <a:extLst>
              <a:ext uri="{FF2B5EF4-FFF2-40B4-BE49-F238E27FC236}">
                <a16:creationId xmlns:a16="http://schemas.microsoft.com/office/drawing/2014/main" id="{6685C03C-D3A1-47F0-8257-B6B05AB85E7D}"/>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5BC0C534-ADAF-D84D-81C8-2A1D2405EFB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65</a:t>
            </a:fld>
            <a:endParaRPr lang="en-US" b="1" dirty="0">
              <a:solidFill>
                <a:srgbClr val="31859C"/>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926D74E0-C97E-4B4E-A4B8-E4672C22C44F}"/>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13769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2557880"/>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WATCH</a:t>
            </a:r>
            <a:endParaRPr lang="en-US" sz="2500" b="1" spc="200" dirty="0">
              <a:solidFill>
                <a:schemeClr val="bg1"/>
              </a:solidFill>
              <a:latin typeface="Arial" panose="020B0604020202020204" pitchFamily="34" charset="0"/>
              <a:cs typeface="Arial" panose="020B0604020202020204" pitchFamily="34" charset="0"/>
            </a:endParaRPr>
          </a:p>
          <a:p>
            <a:pPr lvl="0">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Watch the video on 10 tips for making a self-evaluation more meaningful.</a:t>
            </a:r>
          </a:p>
          <a:p>
            <a:pPr lvl="0">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Video: </a:t>
            </a:r>
            <a:r>
              <a:rPr lang="en-US" sz="3000" spc="25" dirty="0">
                <a:solidFill>
                  <a:schemeClr val="bg1"/>
                </a:solidFill>
                <a:latin typeface="Arial" panose="020B0604020202020204" pitchFamily="34" charset="0"/>
                <a:cs typeface="Arial" panose="020B0604020202020204" pitchFamily="34" charset="0"/>
                <a:hlinkClick r:id="rId3"/>
              </a:rPr>
              <a:t>https://www.youtube.com/watch?v=-blNWDCjDcQ</a:t>
            </a:r>
            <a:r>
              <a:rPr lang="en-US" sz="3000" spc="25" dirty="0">
                <a:solidFill>
                  <a:schemeClr val="bg1"/>
                </a:solidFill>
                <a:latin typeface="Arial" panose="020B0604020202020204" pitchFamily="34" charset="0"/>
                <a:cs typeface="Arial" panose="020B0604020202020204" pitchFamily="34" charset="0"/>
              </a:rPr>
              <a:t> (05:11) </a:t>
            </a:r>
          </a:p>
          <a:p>
            <a:pPr lvl="0">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Take notes and keep them for future reference.</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66</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rgbClr val="31859C"/>
                </a:solidFill>
                <a:latin typeface="Arial" panose="020B0604020202020204" pitchFamily="34" charset="0"/>
                <a:cs typeface="Arial" panose="020B0604020202020204" pitchFamily="34" charset="0"/>
              </a:rPr>
              <a:t>Topic 3: A critical mindset</a:t>
            </a:r>
          </a:p>
        </p:txBody>
      </p:sp>
    </p:spTree>
    <p:extLst>
      <p:ext uri="{BB962C8B-B14F-4D97-AF65-F5344CB8AC3E}">
        <p14:creationId xmlns:p14="http://schemas.microsoft.com/office/powerpoint/2010/main" val="19571398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2250103"/>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REFLECT</a:t>
            </a:r>
            <a:endParaRPr lang="en-US" sz="2500" b="1" spc="200" dirty="0">
              <a:solidFill>
                <a:schemeClr val="bg1"/>
              </a:solidFill>
              <a:latin typeface="Arial" panose="020B0604020202020204" pitchFamily="34" charset="0"/>
              <a:cs typeface="Arial" panose="020B0604020202020204" pitchFamily="34" charset="0"/>
            </a:endParaRPr>
          </a:p>
          <a:p>
            <a:pPr lvl="0">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What are your strengths? What are your weaknesses? How can you address your weaknesses? Do you currently have any skills that are unused in the workplace? What would you like to improve on?</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67</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rgbClr val="31859C"/>
                </a:solidFill>
                <a:latin typeface="Arial" panose="020B0604020202020204" pitchFamily="34" charset="0"/>
                <a:cs typeface="Arial" panose="020B0604020202020204" pitchFamily="34" charset="0"/>
              </a:rPr>
              <a:t>Topic 3: A critical mindset</a:t>
            </a:r>
          </a:p>
        </p:txBody>
      </p:sp>
    </p:spTree>
    <p:extLst>
      <p:ext uri="{BB962C8B-B14F-4D97-AF65-F5344CB8AC3E}">
        <p14:creationId xmlns:p14="http://schemas.microsoft.com/office/powerpoint/2010/main" val="18293635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1723805"/>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SUMMARISE</a:t>
            </a:r>
            <a:endParaRPr lang="en-US" sz="2500" b="1" spc="200" dirty="0">
              <a:solidFill>
                <a:schemeClr val="bg1"/>
              </a:solidFill>
              <a:latin typeface="Arial" panose="020B0604020202020204" pitchFamily="34" charset="0"/>
              <a:cs typeface="Arial" panose="020B0604020202020204" pitchFamily="34" charset="0"/>
            </a:endParaRPr>
          </a:p>
          <a:p>
            <a:pPr lvl="0">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Use what you’ve learnt in this course to </a:t>
            </a:r>
            <a:r>
              <a:rPr lang="en-US" sz="3000" spc="25" dirty="0" err="1">
                <a:solidFill>
                  <a:schemeClr val="bg1"/>
                </a:solidFill>
                <a:latin typeface="Arial" panose="020B0604020202020204" pitchFamily="34" charset="0"/>
                <a:cs typeface="Arial" panose="020B0604020202020204" pitchFamily="34" charset="0"/>
              </a:rPr>
              <a:t>summarise</a:t>
            </a:r>
            <a:r>
              <a:rPr lang="en-US" sz="3000" spc="25" dirty="0">
                <a:solidFill>
                  <a:schemeClr val="bg1"/>
                </a:solidFill>
                <a:latin typeface="Arial" panose="020B0604020202020204" pitchFamily="34" charset="0"/>
                <a:cs typeface="Arial" panose="020B0604020202020204" pitchFamily="34" charset="0"/>
              </a:rPr>
              <a:t> how you’ll approach process evaluation in the future.</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68</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5" name="TextBox 3">
            <a:extLst>
              <a:ext uri="{FF2B5EF4-FFF2-40B4-BE49-F238E27FC236}">
                <a16:creationId xmlns:a16="http://schemas.microsoft.com/office/drawing/2014/main" id="{6A3C4217-987C-D04A-9097-2BE0E3FE57DC}"/>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rgbClr val="31859C"/>
                </a:solidFill>
                <a:latin typeface="Arial" panose="020B0604020202020204" pitchFamily="34" charset="0"/>
                <a:cs typeface="Arial" panose="020B0604020202020204" pitchFamily="34" charset="0"/>
              </a:rPr>
              <a:t>Topic 3: A critical mindset</a:t>
            </a:r>
          </a:p>
        </p:txBody>
      </p:sp>
    </p:spTree>
    <p:extLst>
      <p:ext uri="{BB962C8B-B14F-4D97-AF65-F5344CB8AC3E}">
        <p14:creationId xmlns:p14="http://schemas.microsoft.com/office/powerpoint/2010/main" val="970743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3610476"/>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PRACTICAL</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Write a comprehensive list of the characteristics displayed in critical thinkers. Start your list with the phrase “A critical thinker can…”.</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Once you’ve completed your list, partner up with another student to compare what you’ve written.</a:t>
            </a: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Take notes to </a:t>
            </a:r>
            <a:r>
              <a:rPr lang="en-US" sz="3000" spc="25" dirty="0" err="1">
                <a:solidFill>
                  <a:schemeClr val="bg1"/>
                </a:solidFill>
                <a:latin typeface="Arial" panose="020B0604020202020204" pitchFamily="34" charset="0"/>
                <a:cs typeface="Arial" panose="020B0604020202020204" pitchFamily="34" charset="0"/>
              </a:rPr>
              <a:t>summarise</a:t>
            </a:r>
            <a:r>
              <a:rPr lang="en-US" sz="3000" spc="25" dirty="0">
                <a:solidFill>
                  <a:schemeClr val="bg1"/>
                </a:solidFill>
                <a:latin typeface="Arial" panose="020B0604020202020204" pitchFamily="34" charset="0"/>
                <a:cs typeface="Arial" panose="020B0604020202020204" pitchFamily="34" charset="0"/>
              </a:rPr>
              <a:t> what you have read and keep them for future reference. </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7</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9" name="TextBox 3">
            <a:extLst>
              <a:ext uri="{FF2B5EF4-FFF2-40B4-BE49-F238E27FC236}">
                <a16:creationId xmlns:a16="http://schemas.microsoft.com/office/drawing/2014/main" id="{EAAB1AC1-1237-464D-B37A-B4E19F5DDE8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1: Critical thinking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4801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2" name="AutoShape 2"/>
          <p:cNvSpPr/>
          <p:nvPr/>
        </p:nvSpPr>
        <p:spPr>
          <a:xfrm>
            <a:off x="0" y="7886700"/>
            <a:ext cx="18288000" cy="1621070"/>
          </a:xfrm>
          <a:prstGeom prst="rect">
            <a:avLst/>
          </a:prstGeom>
          <a:solidFill>
            <a:schemeClr val="bg1"/>
          </a:solidFill>
        </p:spPr>
      </p:sp>
      <p:sp>
        <p:nvSpPr>
          <p:cNvPr id="4" name="TextBox 4"/>
          <p:cNvSpPr txBox="1"/>
          <p:nvPr/>
        </p:nvSpPr>
        <p:spPr>
          <a:xfrm>
            <a:off x="2209800" y="1676834"/>
            <a:ext cx="14935200" cy="3918252"/>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00" dirty="0">
                <a:solidFill>
                  <a:schemeClr val="bg1"/>
                </a:solidFill>
                <a:latin typeface="Arial" panose="020B0604020202020204" pitchFamily="34" charset="0"/>
                <a:cs typeface="Arial" panose="020B0604020202020204" pitchFamily="34" charset="0"/>
              </a:rPr>
              <a:t>ACTIVITY: REFLECT</a:t>
            </a:r>
            <a:endParaRPr lang="en-US" sz="2500" b="1" spc="200" dirty="0">
              <a:solidFill>
                <a:schemeClr val="bg1"/>
              </a:solidFill>
              <a:latin typeface="Arial" panose="020B0604020202020204" pitchFamily="34" charset="0"/>
              <a:cs typeface="Arial" panose="020B0604020202020204" pitchFamily="34" charset="0"/>
            </a:endParaRPr>
          </a:p>
          <a:p>
            <a:pPr>
              <a:lnSpc>
                <a:spcPct val="114000"/>
              </a:lnSpc>
              <a:spcBef>
                <a:spcPts val="600"/>
              </a:spcBef>
              <a:spcAft>
                <a:spcPts val="600"/>
              </a:spcAft>
            </a:pPr>
            <a:r>
              <a:rPr lang="en-US" sz="3000" spc="25" dirty="0">
                <a:solidFill>
                  <a:schemeClr val="bg1"/>
                </a:solidFill>
                <a:latin typeface="Arial" panose="020B0604020202020204" pitchFamily="34" charset="0"/>
                <a:cs typeface="Arial" panose="020B0604020202020204" pitchFamily="34" charset="0"/>
              </a:rPr>
              <a:t>Consider the list you wrote. </a:t>
            </a:r>
          </a:p>
          <a:p>
            <a:pPr marL="514350" indent="-514350">
              <a:lnSpc>
                <a:spcPct val="114000"/>
              </a:lnSpc>
              <a:spcBef>
                <a:spcPts val="600"/>
              </a:spcBef>
              <a:spcAft>
                <a:spcPts val="600"/>
              </a:spcAft>
              <a:buFont typeface="+mj-lt"/>
              <a:buAutoNum type="arabicPeriod"/>
            </a:pPr>
            <a:r>
              <a:rPr lang="en-US" sz="3000" spc="25" dirty="0">
                <a:solidFill>
                  <a:schemeClr val="bg1"/>
                </a:solidFill>
                <a:latin typeface="Arial" panose="020B0604020202020204" pitchFamily="34" charset="0"/>
                <a:cs typeface="Arial" panose="020B0604020202020204" pitchFamily="34" charset="0"/>
              </a:rPr>
              <a:t>Which of the characteristics on your list do you already display?</a:t>
            </a:r>
          </a:p>
          <a:p>
            <a:pPr marL="514350" indent="-514350">
              <a:lnSpc>
                <a:spcPct val="114000"/>
              </a:lnSpc>
              <a:spcBef>
                <a:spcPts val="600"/>
              </a:spcBef>
              <a:spcAft>
                <a:spcPts val="600"/>
              </a:spcAft>
              <a:buFont typeface="+mj-lt"/>
              <a:buAutoNum type="arabicPeriod"/>
            </a:pPr>
            <a:r>
              <a:rPr lang="en-US" sz="3000" spc="25" dirty="0">
                <a:solidFill>
                  <a:schemeClr val="bg1"/>
                </a:solidFill>
                <a:latin typeface="Arial" panose="020B0604020202020204" pitchFamily="34" charset="0"/>
                <a:cs typeface="Arial" panose="020B0604020202020204" pitchFamily="34" charset="0"/>
              </a:rPr>
              <a:t>Are there any areas you need to learn more about or work on? </a:t>
            </a:r>
          </a:p>
          <a:p>
            <a:pPr marL="514350" indent="-514350">
              <a:lnSpc>
                <a:spcPct val="114000"/>
              </a:lnSpc>
              <a:spcBef>
                <a:spcPts val="600"/>
              </a:spcBef>
              <a:spcAft>
                <a:spcPts val="600"/>
              </a:spcAft>
              <a:buFont typeface="+mj-lt"/>
              <a:buAutoNum type="arabicPeriod"/>
            </a:pPr>
            <a:r>
              <a:rPr lang="en-US" sz="3000" spc="25" dirty="0">
                <a:solidFill>
                  <a:schemeClr val="bg1"/>
                </a:solidFill>
                <a:latin typeface="Arial" panose="020B0604020202020204" pitchFamily="34" charset="0"/>
                <a:cs typeface="Arial" panose="020B0604020202020204" pitchFamily="34" charset="0"/>
              </a:rPr>
              <a:t>What can you do to improve on the skills identified above?</a:t>
            </a:r>
          </a:p>
          <a:p>
            <a:pPr marL="514350" indent="-514350">
              <a:lnSpc>
                <a:spcPct val="114000"/>
              </a:lnSpc>
              <a:spcBef>
                <a:spcPts val="600"/>
              </a:spcBef>
              <a:spcAft>
                <a:spcPts val="600"/>
              </a:spcAft>
              <a:buFont typeface="+mj-lt"/>
              <a:buAutoNum type="arabicPeriod"/>
            </a:pPr>
            <a:r>
              <a:rPr lang="en-US" sz="3000" spc="25" dirty="0">
                <a:solidFill>
                  <a:schemeClr val="bg1"/>
                </a:solidFill>
                <a:latin typeface="Arial" panose="020B0604020202020204" pitchFamily="34" charset="0"/>
                <a:cs typeface="Arial" panose="020B0604020202020204" pitchFamily="34" charset="0"/>
              </a:rPr>
              <a:t>Do you have some of these skills but not using them?</a:t>
            </a:r>
          </a:p>
        </p:txBody>
      </p:sp>
      <p:grpSp>
        <p:nvGrpSpPr>
          <p:cNvPr id="17" name="Group 16">
            <a:extLst>
              <a:ext uri="{FF2B5EF4-FFF2-40B4-BE49-F238E27FC236}">
                <a16:creationId xmlns:a16="http://schemas.microsoft.com/office/drawing/2014/main" id="{9BC53F16-C04B-4406-BBF9-D518BC5BACFE}"/>
              </a:ext>
            </a:extLst>
          </p:cNvPr>
          <p:cNvGrpSpPr/>
          <p:nvPr/>
        </p:nvGrpSpPr>
        <p:grpSpPr>
          <a:xfrm>
            <a:off x="1028700" y="495300"/>
            <a:ext cx="17259300" cy="218203"/>
            <a:chOff x="1028700" y="723900"/>
            <a:chExt cx="17259300" cy="218203"/>
          </a:xfrm>
          <a:solidFill>
            <a:schemeClr val="bg1"/>
          </a:solidFill>
        </p:grpSpPr>
        <p:sp>
          <p:nvSpPr>
            <p:cNvPr id="6" name="AutoShape 6"/>
            <p:cNvSpPr/>
            <p:nvPr/>
          </p:nvSpPr>
          <p:spPr>
            <a:xfrm>
              <a:off x="1044000" y="826884"/>
              <a:ext cx="17244000" cy="20795"/>
            </a:xfrm>
            <a:prstGeom prst="rect">
              <a:avLst/>
            </a:prstGeom>
            <a:grpFill/>
          </p:spPr>
        </p:sp>
        <p:sp>
          <p:nvSpPr>
            <p:cNvPr id="7" name="AutoShape 7"/>
            <p:cNvSpPr/>
            <p:nvPr/>
          </p:nvSpPr>
          <p:spPr>
            <a:xfrm>
              <a:off x="1028700" y="723900"/>
              <a:ext cx="219025" cy="209643"/>
            </a:xfrm>
            <a:prstGeom prst="rect">
              <a:avLst/>
            </a:prstGeom>
            <a:grpFill/>
          </p:spPr>
        </p:sp>
        <p:sp>
          <p:nvSpPr>
            <p:cNvPr id="8" name="AutoShape 8"/>
            <p:cNvSpPr/>
            <p:nvPr/>
          </p:nvSpPr>
          <p:spPr>
            <a:xfrm>
              <a:off x="6856574" y="732460"/>
              <a:ext cx="219025" cy="209643"/>
            </a:xfrm>
            <a:prstGeom prst="rect">
              <a:avLst/>
            </a:prstGeom>
            <a:grpFill/>
          </p:spPr>
        </p:sp>
        <p:sp>
          <p:nvSpPr>
            <p:cNvPr id="9" name="AutoShape 9"/>
            <p:cNvSpPr/>
            <p:nvPr/>
          </p:nvSpPr>
          <p:spPr>
            <a:xfrm>
              <a:off x="12684448" y="732460"/>
              <a:ext cx="219025" cy="209643"/>
            </a:xfrm>
            <a:prstGeom prst="rect">
              <a:avLst/>
            </a:prstGeom>
            <a:grpFill/>
          </p:spPr>
        </p:sp>
      </p:grpSp>
      <p:pic>
        <p:nvPicPr>
          <p:cNvPr id="12" name="Graphic 11" descr="Head with gears">
            <a:extLst>
              <a:ext uri="{FF2B5EF4-FFF2-40B4-BE49-F238E27FC236}">
                <a16:creationId xmlns:a16="http://schemas.microsoft.com/office/drawing/2014/main" id="{24660D36-8AF2-4286-AAA9-78D28F426C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43741" y="1676834"/>
            <a:ext cx="1207968" cy="1207968"/>
          </a:xfrm>
          <a:prstGeom prst="rect">
            <a:avLst/>
          </a:prstGeom>
        </p:spPr>
      </p:pic>
      <p:sp>
        <p:nvSpPr>
          <p:cNvPr id="18" name="Footer Placeholder 9">
            <a:extLst>
              <a:ext uri="{FF2B5EF4-FFF2-40B4-BE49-F238E27FC236}">
                <a16:creationId xmlns:a16="http://schemas.microsoft.com/office/drawing/2014/main" id="{28DCC937-298F-458D-B2D1-4B0524F6D728}"/>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bg1"/>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2CC8EE72-4EB2-A843-A602-EEAF09A8A80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bg1"/>
                </a:solidFill>
                <a:latin typeface="Arial" panose="020B0604020202020204" pitchFamily="34" charset="0"/>
                <a:cs typeface="Arial" panose="020B0604020202020204" pitchFamily="34" charset="0"/>
              </a:rPr>
              <a:pPr/>
              <a:t>8</a:t>
            </a:fld>
            <a:endParaRPr lang="en-US" b="1" dirty="0">
              <a:solidFill>
                <a:schemeClr val="bg1"/>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363993FD-7DD7-6F4D-8C0B-EABCB0A654A8}"/>
              </a:ext>
            </a:extLst>
          </p:cNvPr>
          <p:cNvSpPr>
            <a:spLocks noGrp="1"/>
          </p:cNvSpPr>
          <p:nvPr>
            <p:ph type="ftr" sz="quarter" idx="11"/>
          </p:nvPr>
        </p:nvSpPr>
        <p:spPr>
          <a:xfrm>
            <a:off x="533400" y="9715499"/>
            <a:ext cx="6019800" cy="442894"/>
          </a:xfrm>
        </p:spPr>
        <p:txBody>
          <a:bodyPr/>
          <a:lstStyle/>
          <a:p>
            <a:pPr algn="l"/>
            <a:r>
              <a:rPr lang="en-US" b="1" dirty="0">
                <a:solidFill>
                  <a:schemeClr val="bg1"/>
                </a:solidFill>
                <a:latin typeface="Arial" panose="020B0604020202020204" pitchFamily="34" charset="0"/>
                <a:cs typeface="Arial" panose="020B0604020202020204" pitchFamily="34" charset="0"/>
              </a:rPr>
              <a:t>BSBCRT411 Apply critical thinking to work practices</a:t>
            </a:r>
            <a:endParaRPr lang="en-US" dirty="0">
              <a:solidFill>
                <a:schemeClr val="bg1"/>
              </a:solidFill>
              <a:latin typeface="Arial" panose="020B0604020202020204" pitchFamily="34" charset="0"/>
              <a:cs typeface="Arial" panose="020B0604020202020204" pitchFamily="34" charset="0"/>
            </a:endParaRPr>
          </a:p>
        </p:txBody>
      </p:sp>
      <p:sp>
        <p:nvSpPr>
          <p:cNvPr id="19" name="TextBox 3">
            <a:extLst>
              <a:ext uri="{FF2B5EF4-FFF2-40B4-BE49-F238E27FC236}">
                <a16:creationId xmlns:a16="http://schemas.microsoft.com/office/drawing/2014/main" id="{EAAB1AC1-1237-464D-B37A-B4E19F5DDE8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a:solidFill>
                  <a:srgbClr val="31859C"/>
                </a:solidFill>
                <a:latin typeface="Arial" panose="020B0604020202020204" pitchFamily="34" charset="0"/>
                <a:cs typeface="Arial" panose="020B0604020202020204" pitchFamily="34" charset="0"/>
              </a:rPr>
              <a:t>Topic 1: Critical thinking</a:t>
            </a:r>
            <a:endParaRPr lang="en-US" sz="4600" spc="192"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1275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603551" y="8746411"/>
            <a:ext cx="11716295" cy="717197"/>
          </a:xfrm>
          <a:prstGeom prst="rect">
            <a:avLst/>
          </a:prstGeom>
        </p:spPr>
        <p:txBody>
          <a:bodyPr lIns="0" tIns="0" rIns="0" bIns="0" rtlCol="0" anchor="t">
            <a:spAutoFit/>
          </a:bodyPr>
          <a:lstStyle/>
          <a:p>
            <a:pPr algn="r">
              <a:lnSpc>
                <a:spcPts val="5759"/>
              </a:lnSpc>
            </a:pPr>
            <a:r>
              <a:rPr lang="en-US" sz="4800" spc="192" dirty="0">
                <a:solidFill>
                  <a:srgbClr val="F4F8F3"/>
                </a:solidFill>
                <a:latin typeface="Montserrat Light"/>
              </a:rPr>
              <a:t>Topic 1: Insert topic title </a:t>
            </a:r>
          </a:p>
        </p:txBody>
      </p:sp>
      <p:grpSp>
        <p:nvGrpSpPr>
          <p:cNvPr id="5" name="Group 5"/>
          <p:cNvGrpSpPr/>
          <p:nvPr/>
        </p:nvGrpSpPr>
        <p:grpSpPr>
          <a:xfrm>
            <a:off x="1028700" y="446788"/>
            <a:ext cx="17244000" cy="220040"/>
            <a:chOff x="0" y="0"/>
            <a:chExt cx="23454501" cy="293386"/>
          </a:xfrm>
        </p:grpSpPr>
        <p:sp>
          <p:nvSpPr>
            <p:cNvPr id="6" name="AutoShape 6"/>
            <p:cNvSpPr/>
            <p:nvPr/>
          </p:nvSpPr>
          <p:spPr>
            <a:xfrm>
              <a:off x="0" y="125899"/>
              <a:ext cx="23454501" cy="27726"/>
            </a:xfrm>
            <a:prstGeom prst="rect">
              <a:avLst/>
            </a:prstGeom>
            <a:solidFill>
              <a:srgbClr val="31859C"/>
            </a:solidFill>
          </p:spPr>
        </p:sp>
        <p:sp>
          <p:nvSpPr>
            <p:cNvPr id="7" name="AutoShape 7"/>
            <p:cNvSpPr/>
            <p:nvPr/>
          </p:nvSpPr>
          <p:spPr>
            <a:xfrm>
              <a:off x="0" y="13863"/>
              <a:ext cx="292033" cy="279524"/>
            </a:xfrm>
            <a:prstGeom prst="rect">
              <a:avLst/>
            </a:prstGeom>
            <a:solidFill>
              <a:srgbClr val="31859C"/>
            </a:solidFill>
          </p:spPr>
        </p:sp>
        <p:sp>
          <p:nvSpPr>
            <p:cNvPr id="8" name="AutoShape 8"/>
            <p:cNvSpPr/>
            <p:nvPr/>
          </p:nvSpPr>
          <p:spPr>
            <a:xfrm>
              <a:off x="7770499" y="0"/>
              <a:ext cx="292033" cy="279524"/>
            </a:xfrm>
            <a:prstGeom prst="rect">
              <a:avLst/>
            </a:prstGeom>
            <a:solidFill>
              <a:srgbClr val="31859C"/>
            </a:solidFill>
          </p:spPr>
        </p:sp>
        <p:sp>
          <p:nvSpPr>
            <p:cNvPr id="9" name="AutoShape 9"/>
            <p:cNvSpPr/>
            <p:nvPr/>
          </p:nvSpPr>
          <p:spPr>
            <a:xfrm>
              <a:off x="15540998" y="0"/>
              <a:ext cx="292033" cy="279524"/>
            </a:xfrm>
            <a:prstGeom prst="rect">
              <a:avLst/>
            </a:prstGeom>
            <a:solidFill>
              <a:srgbClr val="31859C"/>
            </a:solidFill>
          </p:spPr>
        </p:sp>
      </p:grpSp>
      <p:sp>
        <p:nvSpPr>
          <p:cNvPr id="12" name="AutoShape 2">
            <a:extLst>
              <a:ext uri="{FF2B5EF4-FFF2-40B4-BE49-F238E27FC236}">
                <a16:creationId xmlns:a16="http://schemas.microsoft.com/office/drawing/2014/main" id="{54B605DE-63C5-4B19-89D4-FD69EFF21B44}"/>
              </a:ext>
            </a:extLst>
          </p:cNvPr>
          <p:cNvSpPr/>
          <p:nvPr/>
        </p:nvSpPr>
        <p:spPr>
          <a:xfrm>
            <a:off x="0" y="7886700"/>
            <a:ext cx="18288000" cy="1621070"/>
          </a:xfrm>
          <a:prstGeom prst="rect">
            <a:avLst/>
          </a:prstGeom>
          <a:solidFill>
            <a:srgbClr val="31859C"/>
          </a:solidFill>
        </p:spPr>
      </p:sp>
      <p:sp>
        <p:nvSpPr>
          <p:cNvPr id="13" name="TextBox 3">
            <a:extLst>
              <a:ext uri="{FF2B5EF4-FFF2-40B4-BE49-F238E27FC236}">
                <a16:creationId xmlns:a16="http://schemas.microsoft.com/office/drawing/2014/main" id="{A31A0CE9-BF08-435F-8682-EFAE4D36D398}"/>
              </a:ext>
            </a:extLst>
          </p:cNvPr>
          <p:cNvSpPr txBox="1"/>
          <p:nvPr/>
        </p:nvSpPr>
        <p:spPr>
          <a:xfrm>
            <a:off x="990600" y="8325338"/>
            <a:ext cx="16745495" cy="692113"/>
          </a:xfrm>
          <a:prstGeom prst="rect">
            <a:avLst/>
          </a:prstGeom>
        </p:spPr>
        <p:txBody>
          <a:bodyPr wrap="square" lIns="0" tIns="0" rIns="0" bIns="0" rtlCol="0" anchor="t">
            <a:spAutoFit/>
          </a:bodyPr>
          <a:lstStyle/>
          <a:p>
            <a:pPr algn="r">
              <a:lnSpc>
                <a:spcPts val="5759"/>
              </a:lnSpc>
            </a:pPr>
            <a:r>
              <a:rPr lang="en-US" sz="4600" spc="192" dirty="0">
                <a:solidFill>
                  <a:schemeClr val="bg1"/>
                </a:solidFill>
                <a:latin typeface="Arial" panose="020B0604020202020204" pitchFamily="34" charset="0"/>
                <a:cs typeface="Arial" panose="020B0604020202020204" pitchFamily="34" charset="0"/>
              </a:rPr>
              <a:t>Topic 1: Critical thinking</a:t>
            </a:r>
          </a:p>
        </p:txBody>
      </p:sp>
      <p:sp>
        <p:nvSpPr>
          <p:cNvPr id="17" name="TextBox 4">
            <a:extLst>
              <a:ext uri="{FF2B5EF4-FFF2-40B4-BE49-F238E27FC236}">
                <a16:creationId xmlns:a16="http://schemas.microsoft.com/office/drawing/2014/main" id="{EAC90A64-36BA-4EF5-BA95-DA478EAEA9E6}"/>
              </a:ext>
            </a:extLst>
          </p:cNvPr>
          <p:cNvSpPr txBox="1"/>
          <p:nvPr/>
        </p:nvSpPr>
        <p:spPr>
          <a:xfrm>
            <a:off x="1028700" y="1676834"/>
            <a:ext cx="12687300" cy="2776401"/>
          </a:xfrm>
          <a:prstGeom prst="rect">
            <a:avLst/>
          </a:prstGeom>
        </p:spPr>
        <p:txBody>
          <a:bodyPr wrap="square" lIns="0" tIns="0" rIns="0" bIns="0" rtlCol="0" anchor="t">
            <a:spAutoFit/>
          </a:bodyPr>
          <a:lstStyle/>
          <a:p>
            <a:pPr>
              <a:lnSpc>
                <a:spcPct val="114000"/>
              </a:lnSpc>
              <a:spcBef>
                <a:spcPts val="600"/>
              </a:spcBef>
              <a:spcAft>
                <a:spcPts val="600"/>
              </a:spcAft>
            </a:pPr>
            <a:r>
              <a:rPr lang="en-US" sz="3200" b="1" spc="25" dirty="0">
                <a:solidFill>
                  <a:srgbClr val="31859C"/>
                </a:solidFill>
                <a:latin typeface="Arial" panose="020B0604020202020204" pitchFamily="34" charset="0"/>
                <a:cs typeface="Arial" panose="020B0604020202020204" pitchFamily="34" charset="0"/>
              </a:rPr>
              <a:t>CRITICAL THINKING IN THE WORKPLACE</a:t>
            </a:r>
          </a:p>
          <a:p>
            <a:pPr>
              <a:lnSpc>
                <a:spcPct val="114000"/>
              </a:lnSpc>
              <a:spcBef>
                <a:spcPts val="600"/>
              </a:spcBef>
              <a:spcAft>
                <a:spcPts val="600"/>
              </a:spcAft>
            </a:pPr>
            <a:r>
              <a:rPr lang="en-US" sz="3000" spc="25" dirty="0">
                <a:solidFill>
                  <a:srgbClr val="31859C"/>
                </a:solidFill>
                <a:latin typeface="Arial" panose="020B0604020202020204" pitchFamily="34" charset="0"/>
                <a:cs typeface="Arial" panose="020B0604020202020204" pitchFamily="34" charset="0"/>
              </a:rPr>
              <a:t>Critical thinking helps when you are faced with unexpected problems or experience an unfamiliar situation. It is especially important in industries where poor judgement or incomplete decision making can result in damage or loss of life. </a:t>
            </a:r>
          </a:p>
        </p:txBody>
      </p:sp>
      <p:sp>
        <p:nvSpPr>
          <p:cNvPr id="19" name="Footer Placeholder 9">
            <a:extLst>
              <a:ext uri="{FF2B5EF4-FFF2-40B4-BE49-F238E27FC236}">
                <a16:creationId xmlns:a16="http://schemas.microsoft.com/office/drawing/2014/main" id="{6685C03C-D3A1-47F0-8257-B6B05AB85E7D}"/>
              </a:ext>
            </a:extLst>
          </p:cNvPr>
          <p:cNvSpPr txBox="1">
            <a:spLocks/>
          </p:cNvSpPr>
          <p:nvPr/>
        </p:nvSpPr>
        <p:spPr>
          <a:xfrm>
            <a:off x="15163800" y="971549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rgbClr val="31859C"/>
                </a:solidFill>
                <a:latin typeface="Arial" panose="020B0604020202020204" pitchFamily="34" charset="0"/>
                <a:cs typeface="Arial" panose="020B0604020202020204" pitchFamily="34" charset="0"/>
              </a:rPr>
              <a:t>© 2020 RTO Works</a:t>
            </a:r>
          </a:p>
        </p:txBody>
      </p:sp>
      <p:sp>
        <p:nvSpPr>
          <p:cNvPr id="14" name="Slide Number Placeholder 10">
            <a:extLst>
              <a:ext uri="{FF2B5EF4-FFF2-40B4-BE49-F238E27FC236}">
                <a16:creationId xmlns:a16="http://schemas.microsoft.com/office/drawing/2014/main" id="{5BC0C534-ADAF-D84D-81C8-2A1D2405EFB8}"/>
              </a:ext>
            </a:extLst>
          </p:cNvPr>
          <p:cNvSpPr txBox="1">
            <a:spLocks/>
          </p:cNvSpPr>
          <p:nvPr/>
        </p:nvSpPr>
        <p:spPr>
          <a:xfrm>
            <a:off x="17526000" y="164563"/>
            <a:ext cx="478452" cy="34785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rgbClr val="31859C"/>
                </a:solidFill>
                <a:latin typeface="Arial" panose="020B0604020202020204" pitchFamily="34" charset="0"/>
                <a:cs typeface="Arial" panose="020B0604020202020204" pitchFamily="34" charset="0"/>
              </a:rPr>
              <a:pPr/>
              <a:t>9</a:t>
            </a:fld>
            <a:endParaRPr lang="en-US" b="1" dirty="0">
              <a:solidFill>
                <a:srgbClr val="31859C"/>
              </a:solidFill>
              <a:latin typeface="Arial" panose="020B0604020202020204" pitchFamily="34" charset="0"/>
              <a:cs typeface="Arial" panose="020B0604020202020204" pitchFamily="34" charset="0"/>
            </a:endParaRPr>
          </a:p>
        </p:txBody>
      </p:sp>
      <p:sp>
        <p:nvSpPr>
          <p:cNvPr id="16" name="Footer Placeholder 9">
            <a:extLst>
              <a:ext uri="{FF2B5EF4-FFF2-40B4-BE49-F238E27FC236}">
                <a16:creationId xmlns:a16="http://schemas.microsoft.com/office/drawing/2014/main" id="{926D74E0-C97E-4B4E-A4B8-E4672C22C44F}"/>
              </a:ext>
            </a:extLst>
          </p:cNvPr>
          <p:cNvSpPr>
            <a:spLocks noGrp="1"/>
          </p:cNvSpPr>
          <p:nvPr>
            <p:ph type="ftr" sz="quarter" idx="11"/>
          </p:nvPr>
        </p:nvSpPr>
        <p:spPr>
          <a:xfrm>
            <a:off x="533400" y="9715499"/>
            <a:ext cx="6019800" cy="442894"/>
          </a:xfrm>
        </p:spPr>
        <p:txBody>
          <a:bodyPr/>
          <a:lstStyle/>
          <a:p>
            <a:pPr algn="l"/>
            <a:r>
              <a:rPr lang="en-US" b="1" dirty="0">
                <a:solidFill>
                  <a:srgbClr val="31859C"/>
                </a:solidFill>
                <a:latin typeface="Arial" panose="020B0604020202020204" pitchFamily="34" charset="0"/>
                <a:cs typeface="Arial" panose="020B0604020202020204" pitchFamily="34" charset="0"/>
              </a:rPr>
              <a:t>BSBCRT411 Apply critical thinking to work practices</a:t>
            </a:r>
            <a:endParaRPr lang="en-US" dirty="0">
              <a:solidFill>
                <a:srgbClr val="3185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19253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3942</Words>
  <Application>Microsoft Macintosh PowerPoint</Application>
  <PresentationFormat>Custom</PresentationFormat>
  <Paragraphs>530</Paragraphs>
  <Slides>68</Slides>
  <Notes>45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Montserrat Light</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Sally Tansley</cp:lastModifiedBy>
  <cp:revision>70</cp:revision>
  <dcterms:created xsi:type="dcterms:W3CDTF">2006-08-16T00:00:00Z</dcterms:created>
  <dcterms:modified xsi:type="dcterms:W3CDTF">2021-01-28T04:29:10Z</dcterms:modified>
  <dc:identifier>DADyeL1zUHA</dc:identifier>
</cp:coreProperties>
</file>